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71" r:id="rId6"/>
    <p:sldId id="273" r:id="rId7"/>
    <p:sldId id="276" r:id="rId8"/>
    <p:sldId id="262" r:id="rId9"/>
    <p:sldId id="275" r:id="rId10"/>
    <p:sldId id="2252" r:id="rId11"/>
    <p:sldId id="536" r:id="rId12"/>
    <p:sldId id="272" r:id="rId13"/>
    <p:sldId id="535" r:id="rId14"/>
    <p:sldId id="537" r:id="rId15"/>
    <p:sldId id="278" r:id="rId16"/>
    <p:sldId id="279" r:id="rId17"/>
    <p:sldId id="538"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98" autoAdjust="0"/>
  </p:normalViewPr>
  <p:slideViewPr>
    <p:cSldViewPr snapToGrid="0">
      <p:cViewPr varScale="1">
        <p:scale>
          <a:sx n="51" d="100"/>
          <a:sy n="51" d="100"/>
        </p:scale>
        <p:origin x="1220" y="44"/>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BDE69B-A1BC-4BFF-B701-FE6F9142D24F}" type="datetimeFigureOut">
              <a:rPr lang="fr-CH" smtClean="0"/>
              <a:t>16.10.2023</a:t>
            </a:fld>
            <a:endParaRPr lang="fr-CH"/>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79FA9B-0BD2-43D7-B8FF-946830A08B4B}" type="slidenum">
              <a:rPr lang="fr-CH" smtClean="0"/>
              <a:t>‹N°›</a:t>
            </a:fld>
            <a:endParaRPr lang="fr-CH"/>
          </a:p>
        </p:txBody>
      </p:sp>
    </p:spTree>
    <p:extLst>
      <p:ext uri="{BB962C8B-B14F-4D97-AF65-F5344CB8AC3E}">
        <p14:creationId xmlns:p14="http://schemas.microsoft.com/office/powerpoint/2010/main" val="1330400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4DD63-6E40-40CA-8159-38606C95545E}" type="datetimeFigureOut">
              <a:rPr lang="fr-CH" smtClean="0"/>
              <a:t>16.10.2023</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F7398-23D0-4D20-89B8-E2AA06F92E47}" type="slidenum">
              <a:rPr lang="fr-CH" smtClean="0"/>
              <a:t>‹N°›</a:t>
            </a:fld>
            <a:endParaRPr lang="fr-CH"/>
          </a:p>
        </p:txBody>
      </p:sp>
    </p:spTree>
    <p:extLst>
      <p:ext uri="{BB962C8B-B14F-4D97-AF65-F5344CB8AC3E}">
        <p14:creationId xmlns:p14="http://schemas.microsoft.com/office/powerpoint/2010/main" val="316466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1</a:t>
            </a:fld>
            <a:endParaRPr lang="fr-CH"/>
          </a:p>
        </p:txBody>
      </p:sp>
    </p:spTree>
    <p:extLst>
      <p:ext uri="{BB962C8B-B14F-4D97-AF65-F5344CB8AC3E}">
        <p14:creationId xmlns:p14="http://schemas.microsoft.com/office/powerpoint/2010/main" val="90768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H" sz="1200" kern="1200" dirty="0">
                <a:solidFill>
                  <a:schemeClr val="tx1"/>
                </a:solidFill>
                <a:effectLst/>
                <a:latin typeface="+mn-lt"/>
                <a:ea typeface="+mn-ea"/>
                <a:cs typeface="+mn-cs"/>
              </a:rPr>
              <a:t>le projet Innover (…) connu sous le nom de code «</a:t>
            </a:r>
            <a:r>
              <a:rPr lang="fr-CH" sz="1200" kern="1200" dirty="0" err="1">
                <a:solidFill>
                  <a:schemeClr val="tx1"/>
                </a:solidFill>
                <a:effectLst/>
                <a:latin typeface="+mn-lt"/>
                <a:ea typeface="+mn-ea"/>
                <a:cs typeface="+mn-cs"/>
              </a:rPr>
              <a:t>flex</a:t>
            </a:r>
            <a:r>
              <a:rPr lang="fr-CH" sz="1200" kern="1200" dirty="0">
                <a:solidFill>
                  <a:schemeClr val="tx1"/>
                </a:solidFill>
                <a:effectLst/>
                <a:latin typeface="+mn-lt"/>
                <a:ea typeface="+mn-ea"/>
                <a:cs typeface="+mn-cs"/>
              </a:rPr>
              <a:t>», s'inscrit dans le cadre d'une stratégie globale de l'école et de la filière visant à flexibiliser le parcours des </a:t>
            </a:r>
            <a:r>
              <a:rPr lang="fr-CH" sz="1200" kern="1200" dirty="0" err="1">
                <a:solidFill>
                  <a:schemeClr val="tx1"/>
                </a:solidFill>
                <a:effectLst/>
                <a:latin typeface="+mn-lt"/>
                <a:ea typeface="+mn-ea"/>
                <a:cs typeface="+mn-cs"/>
              </a:rPr>
              <a:t>étudiant·e·s</a:t>
            </a:r>
            <a:r>
              <a:rPr lang="fr-CH" sz="1200" kern="1200" dirty="0">
                <a:solidFill>
                  <a:schemeClr val="tx1"/>
                </a:solidFill>
                <a:effectLst/>
                <a:latin typeface="+mn-lt"/>
                <a:ea typeface="+mn-ea"/>
                <a:cs typeface="+mn-cs"/>
              </a:rPr>
              <a:t> en emploi</a:t>
            </a:r>
          </a:p>
          <a:p>
            <a:pPr lvl="0"/>
            <a:r>
              <a:rPr lang="fr-CH" sz="1200" kern="1200" dirty="0">
                <a:solidFill>
                  <a:schemeClr val="tx1"/>
                </a:solidFill>
                <a:effectLst/>
                <a:latin typeface="+mn-lt"/>
                <a:ea typeface="+mn-ea"/>
                <a:cs typeface="+mn-cs"/>
              </a:rPr>
              <a:t>cette stratégie englobe non seulement ce projet, mais aussi le projet </a:t>
            </a:r>
            <a:r>
              <a:rPr lang="fr-CH" sz="1200" kern="1200" dirty="0" err="1">
                <a:solidFill>
                  <a:schemeClr val="tx1"/>
                </a:solidFill>
                <a:effectLst/>
                <a:latin typeface="+mn-lt"/>
                <a:ea typeface="+mn-ea"/>
                <a:cs typeface="+mn-cs"/>
              </a:rPr>
              <a:t>interécoles</a:t>
            </a:r>
            <a:r>
              <a:rPr lang="fr-CH" sz="1200" kern="1200" dirty="0">
                <a:solidFill>
                  <a:schemeClr val="tx1"/>
                </a:solidFill>
                <a:effectLst/>
                <a:latin typeface="+mn-lt"/>
                <a:ea typeface="+mn-ea"/>
                <a:cs typeface="+mn-cs"/>
              </a:rPr>
              <a:t> HEG/HETS/</a:t>
            </a:r>
            <a:r>
              <a:rPr lang="fr-CH" sz="1200" kern="1200" dirty="0" err="1">
                <a:solidFill>
                  <a:schemeClr val="tx1"/>
                </a:solidFill>
                <a:effectLst/>
                <a:latin typeface="+mn-lt"/>
                <a:ea typeface="+mn-ea"/>
                <a:cs typeface="+mn-cs"/>
              </a:rPr>
              <a:t>HEdS</a:t>
            </a:r>
            <a:r>
              <a:rPr lang="fr-CH" sz="1200" kern="1200" dirty="0">
                <a:solidFill>
                  <a:schemeClr val="tx1"/>
                </a:solidFill>
                <a:effectLst/>
                <a:latin typeface="+mn-lt"/>
                <a:ea typeface="+mn-ea"/>
                <a:cs typeface="+mn-cs"/>
              </a:rPr>
              <a:t> à venir, qui sera financé par la HES-SO. De plus, elle implique un engagement significatif de la part de la filière en termes d’accompagnement, notamment à travers le soutien aux professeurs et les formations proposées ainsi que des activités de coordination. Enfin, la filière effectue un investissement financier substantiel en soutenant activement le développement des cours du programme Flex. Dans cette perspective, il n’y a donc pas lieu de présenter un co-financement dans ta présentation. </a:t>
            </a:r>
          </a:p>
          <a:p>
            <a:endParaRPr lang="fr-FR" dirty="0"/>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13</a:t>
            </a:fld>
            <a:endParaRPr lang="fr-CH"/>
          </a:p>
        </p:txBody>
      </p:sp>
    </p:spTree>
    <p:extLst>
      <p:ext uri="{BB962C8B-B14F-4D97-AF65-F5344CB8AC3E}">
        <p14:creationId xmlns:p14="http://schemas.microsoft.com/office/powerpoint/2010/main" val="392664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H" dirty="0"/>
              <a:t>Liées aux enseignements</a:t>
            </a:r>
          </a:p>
          <a:p>
            <a:pPr marL="628650" lvl="1" indent="-171450">
              <a:buFont typeface="Arial" panose="020B0604020202020204" pitchFamily="34" charset="0"/>
              <a:buChar char="•"/>
            </a:pPr>
            <a:r>
              <a:rPr lang="fr-CH" dirty="0"/>
              <a:t>Types de matières plus ou moins techniques</a:t>
            </a:r>
          </a:p>
          <a:p>
            <a:pPr marL="628650" lvl="1" indent="-171450">
              <a:buFont typeface="Arial" panose="020B0604020202020204" pitchFamily="34" charset="0"/>
              <a:buChar char="•"/>
            </a:pPr>
            <a:r>
              <a:rPr lang="fr-CH" dirty="0"/>
              <a:t>Disponibilités des enseignants</a:t>
            </a:r>
          </a:p>
          <a:p>
            <a:pPr marL="628650" lvl="1" indent="-171450">
              <a:buFont typeface="Arial" panose="020B0604020202020204" pitchFamily="34" charset="0"/>
              <a:buChar char="•"/>
            </a:pPr>
            <a:r>
              <a:rPr lang="fr-CH" dirty="0"/>
              <a:t>Nombre d’enseignants par cours (il y a 2 groupes d’étudiants)</a:t>
            </a:r>
          </a:p>
          <a:p>
            <a:pPr marL="171450" indent="-171450">
              <a:buFont typeface="Arial" panose="020B0604020202020204" pitchFamily="34" charset="0"/>
              <a:buChar char="•"/>
            </a:pPr>
            <a:r>
              <a:rPr lang="fr-CH" dirty="0"/>
              <a:t>au plan d’études </a:t>
            </a:r>
          </a:p>
          <a:p>
            <a:pPr marL="628650" lvl="1" indent="-171450">
              <a:buFont typeface="Arial" panose="020B0604020202020204" pitchFamily="34" charset="0"/>
              <a:buChar char="•"/>
            </a:pPr>
            <a:r>
              <a:rPr lang="fr-CH" dirty="0"/>
              <a:t>nombre d’heures hebdomadaires de cours</a:t>
            </a:r>
          </a:p>
          <a:p>
            <a:pPr marL="171450" indent="-171450">
              <a:buFont typeface="Arial" panose="020B0604020202020204" pitchFamily="34" charset="0"/>
              <a:buChar char="•"/>
            </a:pPr>
            <a:r>
              <a:rPr lang="fr-CH" dirty="0"/>
              <a:t>au cursus</a:t>
            </a:r>
          </a:p>
          <a:p>
            <a:pPr marL="628650" lvl="1" indent="-171450">
              <a:buFont typeface="Arial" panose="020B0604020202020204" pitchFamily="34" charset="0"/>
              <a:buChar char="•"/>
            </a:pPr>
            <a:r>
              <a:rPr lang="fr-CH" dirty="0"/>
              <a:t>(orientation Banque &amp; Finance : choix d’école commun entre étudiants plein-temps et étudiants en emploi  100% présentiel  introduit une contrainte sur la rotation des séances en présentiel / en ligne)</a:t>
            </a:r>
          </a:p>
          <a:p>
            <a:endParaRPr lang="fr-FR" dirty="0"/>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14</a:t>
            </a:fld>
            <a:endParaRPr lang="fr-CH"/>
          </a:p>
        </p:txBody>
      </p:sp>
    </p:spTree>
    <p:extLst>
      <p:ext uri="{BB962C8B-B14F-4D97-AF65-F5344CB8AC3E}">
        <p14:creationId xmlns:p14="http://schemas.microsoft.com/office/powerpoint/2010/main" val="314132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2</a:t>
            </a:fld>
            <a:endParaRPr lang="fr-CH"/>
          </a:p>
        </p:txBody>
      </p:sp>
    </p:spTree>
    <p:extLst>
      <p:ext uri="{BB962C8B-B14F-4D97-AF65-F5344CB8AC3E}">
        <p14:creationId xmlns:p14="http://schemas.microsoft.com/office/powerpoint/2010/main" val="230840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4</a:t>
            </a:fld>
            <a:endParaRPr lang="fr-CH"/>
          </a:p>
        </p:txBody>
      </p:sp>
    </p:spTree>
    <p:extLst>
      <p:ext uri="{BB962C8B-B14F-4D97-AF65-F5344CB8AC3E}">
        <p14:creationId xmlns:p14="http://schemas.microsoft.com/office/powerpoint/2010/main" val="3798220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H" dirty="0"/>
              <a:t>Le programme pilote Flex pour le cursus EEW a été introduit à la rentrée de septembre 2022 pour répondre à l’attente des </a:t>
            </a:r>
            <a:r>
              <a:rPr lang="fr-CH" dirty="0" err="1"/>
              <a:t>étudiant.e.s</a:t>
            </a:r>
            <a:r>
              <a:rPr lang="fr-CH" dirty="0"/>
              <a:t> (sondage de l’Observatoire de la Formation, printemps 2022)</a:t>
            </a:r>
          </a:p>
          <a:p>
            <a:pPr marL="171450" indent="-171450">
              <a:buFont typeface="Arial" panose="020B0604020202020204" pitchFamily="34" charset="0"/>
              <a:buChar char="•"/>
            </a:pPr>
            <a:r>
              <a:rPr lang="fr-CH" dirty="0"/>
              <a:t>Le but du programme est d’utiliser les nouveaux vecteurs d’enseignement numériques pour mieux concilier études et  activité professionnelle, en phase avec l’évolution du monde du travail</a:t>
            </a:r>
          </a:p>
          <a:p>
            <a:pPr marL="171450" indent="-171450">
              <a:buFont typeface="Arial" panose="020B0604020202020204" pitchFamily="34" charset="0"/>
              <a:buChar char="•"/>
            </a:pPr>
            <a:r>
              <a:rPr lang="fr-CH" dirty="0"/>
              <a:t>Le dispositif Flex est en évolution et vise à être adapté au plus proche des besoins pédagogiques, du retour des </a:t>
            </a:r>
            <a:r>
              <a:rPr lang="fr-CH" dirty="0" err="1"/>
              <a:t>étudiants.e.s</a:t>
            </a:r>
            <a:r>
              <a:rPr lang="fr-CH" dirty="0"/>
              <a:t> et des </a:t>
            </a:r>
            <a:r>
              <a:rPr lang="fr-CH" dirty="0" err="1"/>
              <a:t>enseignant.e.s</a:t>
            </a:r>
            <a:r>
              <a:rPr lang="fr-CH" dirty="0"/>
              <a:t> ainsi que de différentes contraintes</a:t>
            </a:r>
          </a:p>
          <a:p>
            <a:endParaRPr lang="fr-FR" dirty="0"/>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5</a:t>
            </a:fld>
            <a:endParaRPr lang="fr-CH"/>
          </a:p>
        </p:txBody>
      </p:sp>
    </p:spTree>
    <p:extLst>
      <p:ext uri="{BB962C8B-B14F-4D97-AF65-F5344CB8AC3E}">
        <p14:creationId xmlns:p14="http://schemas.microsoft.com/office/powerpoint/2010/main" val="83109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6</a:t>
            </a:fld>
            <a:endParaRPr lang="fr-CH"/>
          </a:p>
        </p:txBody>
      </p:sp>
    </p:spTree>
    <p:extLst>
      <p:ext uri="{BB962C8B-B14F-4D97-AF65-F5344CB8AC3E}">
        <p14:creationId xmlns:p14="http://schemas.microsoft.com/office/powerpoint/2010/main" val="264099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a:t>
            </a:r>
            <a:r>
              <a:rPr lang="fr-FR" baseline="30000" dirty="0"/>
              <a:t>er</a:t>
            </a:r>
            <a:r>
              <a:rPr lang="fr-FR" dirty="0"/>
              <a:t> dispositif 2022-23</a:t>
            </a:r>
          </a:p>
          <a:p>
            <a:pPr marL="342900" indent="-342900">
              <a:buFont typeface="Arial" panose="020B0604020202020204" pitchFamily="34" charset="0"/>
              <a:buChar char="•"/>
            </a:pPr>
            <a:r>
              <a:rPr lang="fr-CH" sz="2400" dirty="0"/>
              <a:t>Nécessite une rotation des cours pour que chacun puisse avoir lieu le jeudi en présentiel 1 semaine sur 3</a:t>
            </a:r>
          </a:p>
          <a:p>
            <a:pPr marL="800100" lvl="1" indent="-342900">
              <a:buFont typeface="Arial" panose="020B0604020202020204" pitchFamily="34" charset="0"/>
              <a:buChar char="•"/>
            </a:pPr>
            <a:r>
              <a:rPr lang="fr-CH" sz="2200" dirty="0">
                <a:sym typeface="Wingdings" panose="05000000000000000000" pitchFamily="2" charset="2"/>
              </a:rPr>
              <a:t> 3 horaires différents</a:t>
            </a:r>
          </a:p>
          <a:p>
            <a:pPr marL="342900" indent="-342900">
              <a:buFont typeface="Arial" panose="020B0604020202020204" pitchFamily="34" charset="0"/>
              <a:buChar char="•"/>
            </a:pPr>
            <a:r>
              <a:rPr lang="fr-CH" sz="2400" dirty="0">
                <a:sym typeface="Wingdings" panose="05000000000000000000" pitchFamily="2" charset="2"/>
              </a:rPr>
              <a:t>Plusieurs cours sont planifiés en simultané le mercredi en asynchrone</a:t>
            </a:r>
          </a:p>
          <a:p>
            <a:pPr marL="800100" lvl="1" indent="-342900">
              <a:buFont typeface="Arial" panose="020B0604020202020204" pitchFamily="34" charset="0"/>
              <a:buChar char="•"/>
            </a:pPr>
            <a:r>
              <a:rPr lang="fr-CH" sz="2200" dirty="0">
                <a:sym typeface="Wingdings" panose="05000000000000000000" pitchFamily="2" charset="2"/>
              </a:rPr>
              <a:t> Problèmes d’organisation pour se connecter pour les questions/coaching</a:t>
            </a:r>
          </a:p>
          <a:p>
            <a:pPr marL="342900" indent="-342900">
              <a:buFont typeface="Arial" panose="020B0604020202020204" pitchFamily="34" charset="0"/>
              <a:buChar char="•"/>
            </a:pPr>
            <a:r>
              <a:rPr lang="fr-CH" sz="2400" dirty="0">
                <a:sym typeface="Wingdings" panose="05000000000000000000" pitchFamily="2" charset="2"/>
              </a:rPr>
              <a:t>Trop peu de cours en présentiel</a:t>
            </a:r>
          </a:p>
          <a:p>
            <a:pPr marL="800100" lvl="1" indent="-342900">
              <a:buFont typeface="Arial" panose="020B0604020202020204" pitchFamily="34" charset="0"/>
              <a:buChar char="•"/>
            </a:pPr>
            <a:r>
              <a:rPr lang="fr-CH" sz="2200" dirty="0">
                <a:sym typeface="Wingdings" panose="05000000000000000000" pitchFamily="2" charset="2"/>
              </a:rPr>
              <a:t> Surtout pour des 1ères année</a:t>
            </a:r>
          </a:p>
          <a:p>
            <a:pPr marL="800100" lvl="1" indent="-342900">
              <a:buFont typeface="Arial" panose="020B0604020202020204" pitchFamily="34" charset="0"/>
              <a:buChar char="•"/>
            </a:pPr>
            <a:endParaRPr lang="fr-CH" sz="2200" dirty="0">
              <a:sym typeface="Wingdings" panose="05000000000000000000" pitchFamily="2" charset="2"/>
            </a:endParaRPr>
          </a:p>
          <a:p>
            <a:pPr marL="0" lvl="0" indent="0">
              <a:buFont typeface="Arial" panose="020B0604020202020204" pitchFamily="34" charset="0"/>
              <a:buNone/>
            </a:pPr>
            <a:r>
              <a:rPr lang="fr-CH" sz="2200" dirty="0">
                <a:sym typeface="Wingdings" panose="05000000000000000000" pitchFamily="2" charset="2"/>
              </a:rPr>
              <a:t>2</a:t>
            </a:r>
            <a:r>
              <a:rPr lang="fr-CH" sz="2200" baseline="30000" dirty="0">
                <a:sym typeface="Wingdings" panose="05000000000000000000" pitchFamily="2" charset="2"/>
              </a:rPr>
              <a:t>ème</a:t>
            </a:r>
            <a:r>
              <a:rPr lang="fr-CH" sz="2200" dirty="0">
                <a:sym typeface="Wingdings" panose="05000000000000000000" pitchFamily="2" charset="2"/>
              </a:rPr>
              <a:t> dispositif</a:t>
            </a:r>
          </a:p>
          <a:p>
            <a:pPr marL="342900" lvl="0" indent="-342900">
              <a:buFont typeface="Arial" panose="020B0604020202020204" pitchFamily="34" charset="0"/>
              <a:buChar char="•"/>
            </a:pPr>
            <a:r>
              <a:rPr lang="fr-CH" sz="2200" dirty="0"/>
              <a:t>Suppression de l’asynchrone</a:t>
            </a:r>
          </a:p>
          <a:p>
            <a:pPr marL="800100" lvl="1" indent="-342900">
              <a:buFont typeface="Arial" panose="020B0604020202020204" pitchFamily="34" charset="0"/>
              <a:buChar char="•"/>
            </a:pPr>
            <a:r>
              <a:rPr lang="fr-CH" sz="2200" dirty="0"/>
              <a:t>L’asynchrone est intégré dans les cours «en ligne»</a:t>
            </a:r>
          </a:p>
          <a:p>
            <a:pPr marL="800100" lvl="1" indent="-342900">
              <a:buFont typeface="Arial" panose="020B0604020202020204" pitchFamily="34" charset="0"/>
              <a:buChar char="•"/>
            </a:pPr>
            <a:r>
              <a:rPr lang="fr-CH" sz="2200" dirty="0"/>
              <a:t>10 soirées intégralement en apprentissage autonome sont organisées sur les soirées «en ligne» et réparties sur le semestre</a:t>
            </a:r>
          </a:p>
          <a:p>
            <a:pPr marL="342900" lvl="0" indent="-342900">
              <a:buFont typeface="Arial" panose="020B0604020202020204" pitchFamily="34" charset="0"/>
              <a:buChar char="•"/>
            </a:pPr>
            <a:r>
              <a:rPr lang="fr-CH" sz="2200" dirty="0"/>
              <a:t>Nécessite une rotation des cours pour que chaque cours puisse avoir lieu le jeudi en présentiel 1 semaine sur 2</a:t>
            </a:r>
          </a:p>
          <a:p>
            <a:pPr marL="800100" lvl="1" indent="-342900">
              <a:buFont typeface="Arial" panose="020B0604020202020204" pitchFamily="34" charset="0"/>
              <a:buChar char="•"/>
            </a:pPr>
            <a:r>
              <a:rPr lang="fr-CH" sz="2200" dirty="0"/>
              <a:t> 2 horaires différents</a:t>
            </a:r>
          </a:p>
          <a:p>
            <a:endParaRPr lang="fr-FR" dirty="0"/>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7</a:t>
            </a:fld>
            <a:endParaRPr lang="fr-CH"/>
          </a:p>
        </p:txBody>
      </p:sp>
    </p:spTree>
    <p:extLst>
      <p:ext uri="{BB962C8B-B14F-4D97-AF65-F5344CB8AC3E}">
        <p14:creationId xmlns:p14="http://schemas.microsoft.com/office/powerpoint/2010/main" val="59394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20000"/>
              </a:lnSpc>
            </a:pPr>
            <a:r>
              <a:rPr lang="fr-CH" dirty="0"/>
              <a:t>84% environ jugent que le dispositif permet une meilleure conciliation avec le temps de travail et un gain d’efficacité/de temps</a:t>
            </a:r>
          </a:p>
          <a:p>
            <a:pPr>
              <a:lnSpc>
                <a:spcPct val="120000"/>
              </a:lnSpc>
            </a:pPr>
            <a:r>
              <a:rPr lang="fr-CH" dirty="0"/>
              <a:t>68% s’adaptent facilement aux changements de mode d’enseignement (présentiel, synchrone, asynchrone)</a:t>
            </a:r>
          </a:p>
          <a:p>
            <a:pPr>
              <a:lnSpc>
                <a:spcPct val="120000"/>
              </a:lnSpc>
            </a:pPr>
            <a:r>
              <a:rPr lang="fr-CH" dirty="0"/>
              <a:t>52% s’adaptent facilement aux changements répétés des horaires</a:t>
            </a:r>
          </a:p>
          <a:p>
            <a:pPr>
              <a:lnSpc>
                <a:spcPct val="120000"/>
              </a:lnSpc>
            </a:pPr>
            <a:r>
              <a:rPr lang="fr-CH" dirty="0"/>
              <a:t>23% aimeraient moins de cours en ligne synchrone (par rapp. au présentiel)</a:t>
            </a:r>
          </a:p>
          <a:p>
            <a:pPr lvl="1">
              <a:lnSpc>
                <a:spcPct val="120000"/>
              </a:lnSpc>
            </a:pPr>
            <a:r>
              <a:rPr lang="fr-CH" dirty="0"/>
              <a:t>Plus de cours en présentiel demandés pour les cours plus techniques</a:t>
            </a:r>
          </a:p>
          <a:p>
            <a:pPr>
              <a:lnSpc>
                <a:spcPct val="120000"/>
              </a:lnSpc>
            </a:pPr>
            <a:r>
              <a:rPr lang="fr-CH" dirty="0"/>
              <a:t>59% aimeraient moins de cours asynchrone (par rapp. au synchrone)</a:t>
            </a:r>
          </a:p>
          <a:p>
            <a:pPr lvl="1">
              <a:lnSpc>
                <a:spcPct val="120000"/>
              </a:lnSpc>
            </a:pPr>
            <a:r>
              <a:rPr lang="fr-CH" dirty="0"/>
              <a:t>Notamment pour les branches plus techniques</a:t>
            </a:r>
          </a:p>
          <a:p>
            <a:endParaRPr lang="fr-FR" dirty="0"/>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9</a:t>
            </a:fld>
            <a:endParaRPr lang="fr-CH"/>
          </a:p>
        </p:txBody>
      </p:sp>
    </p:spTree>
    <p:extLst>
      <p:ext uri="{BB962C8B-B14F-4D97-AF65-F5344CB8AC3E}">
        <p14:creationId xmlns:p14="http://schemas.microsoft.com/office/powerpoint/2010/main" val="273768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10</a:t>
            </a:fld>
            <a:endParaRPr lang="fr-CH"/>
          </a:p>
        </p:txBody>
      </p:sp>
    </p:spTree>
    <p:extLst>
      <p:ext uri="{BB962C8B-B14F-4D97-AF65-F5344CB8AC3E}">
        <p14:creationId xmlns:p14="http://schemas.microsoft.com/office/powerpoint/2010/main" val="177169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9DF7398-23D0-4D20-89B8-E2AA06F92E47}" type="slidenum">
              <a:rPr lang="fr-CH" smtClean="0"/>
              <a:t>12</a:t>
            </a:fld>
            <a:endParaRPr lang="fr-CH"/>
          </a:p>
        </p:txBody>
      </p:sp>
    </p:spTree>
    <p:extLst>
      <p:ext uri="{BB962C8B-B14F-4D97-AF65-F5344CB8AC3E}">
        <p14:creationId xmlns:p14="http://schemas.microsoft.com/office/powerpoint/2010/main" val="3826916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158313"/>
            <a:ext cx="9144000" cy="1351649"/>
          </a:xfrm>
        </p:spPr>
        <p:txBody>
          <a:bodyPr anchor="b">
            <a:normAutofit/>
          </a:bodyPr>
          <a:lstStyle>
            <a:lvl1pPr algn="ctr">
              <a:defRPr sz="5400"/>
            </a:lvl1pPr>
          </a:lstStyle>
          <a:p>
            <a:r>
              <a:rPr lang="fr-FR" dirty="0"/>
              <a:t>Modifiez le style du titre</a:t>
            </a:r>
            <a:endParaRPr lang="fr-CH"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CH"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525" y="323501"/>
            <a:ext cx="3613500" cy="1314000"/>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6842" y="5692735"/>
            <a:ext cx="1732520" cy="473556"/>
          </a:xfrm>
          <a:prstGeom prst="rect">
            <a:avLst/>
          </a:prstGeom>
        </p:spPr>
      </p:pic>
    </p:spTree>
    <p:extLst>
      <p:ext uri="{BB962C8B-B14F-4D97-AF65-F5344CB8AC3E}">
        <p14:creationId xmlns:p14="http://schemas.microsoft.com/office/powerpoint/2010/main" val="108380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767273" cy="1281113"/>
          </a:xfrm>
        </p:spPr>
        <p:txBody>
          <a:bodyPr/>
          <a:lstStyle/>
          <a:p>
            <a:r>
              <a:rPr lang="fr-FR" dirty="0"/>
              <a:t>Modifiez le style du titre</a:t>
            </a:r>
            <a:endParaRPr lang="fr-CH" dirty="0"/>
          </a:p>
        </p:txBody>
      </p:sp>
      <p:sp>
        <p:nvSpPr>
          <p:cNvPr id="3" name="Espace réservé du texte vertical 2"/>
          <p:cNvSpPr>
            <a:spLocks noGrp="1"/>
          </p:cNvSpPr>
          <p:nvPr>
            <p:ph type="body" orient="vert" idx="1"/>
          </p:nvPr>
        </p:nvSpPr>
        <p:spPr>
          <a:xfrm>
            <a:off x="838200" y="1825625"/>
            <a:ext cx="10515600" cy="4117975"/>
          </a:xfrm>
        </p:spPr>
        <p:txBody>
          <a:bodyPr vert="eaVe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8" name="Espace réservé du numéro de diapositive 5"/>
          <p:cNvSpPr>
            <a:spLocks noGrp="1"/>
          </p:cNvSpPr>
          <p:nvPr>
            <p:ph type="sldNum" sz="quarter" idx="12"/>
          </p:nvPr>
        </p:nvSpPr>
        <p:spPr>
          <a:xfrm>
            <a:off x="8610600" y="6265732"/>
            <a:ext cx="2743200" cy="365125"/>
          </a:xfrm>
        </p:spPr>
        <p:txBody>
          <a:bodyPr/>
          <a:lstStyle/>
          <a:p>
            <a:fld id="{D43150CF-46F0-4FEE-9B38-FA518C85AC0E}" type="slidenum">
              <a:rPr lang="fr-CH" smtClean="0"/>
              <a:t>‹N°›</a:t>
            </a:fld>
            <a:endParaRPr lang="fr-CH"/>
          </a:p>
        </p:txBody>
      </p:sp>
      <p:sp>
        <p:nvSpPr>
          <p:cNvPr id="10" name="Espace réservé de la date 3"/>
          <p:cNvSpPr txBox="1">
            <a:spLocks/>
          </p:cNvSpPr>
          <p:nvPr userDrawn="1"/>
        </p:nvSpPr>
        <p:spPr>
          <a:xfrm>
            <a:off x="838200" y="6265732"/>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16.10.2023</a:t>
            </a:fld>
            <a:endParaRPr lang="fr-CH" dirty="0"/>
          </a:p>
        </p:txBody>
      </p:sp>
      <p:sp>
        <p:nvSpPr>
          <p:cNvPr id="11" name="Espace réservé du pied de page 4"/>
          <p:cNvSpPr>
            <a:spLocks noGrp="1"/>
          </p:cNvSpPr>
          <p:nvPr>
            <p:ph type="ftr" sz="quarter" idx="11"/>
          </p:nvPr>
        </p:nvSpPr>
        <p:spPr>
          <a:xfrm>
            <a:off x="3963955" y="6265731"/>
            <a:ext cx="4114800" cy="365125"/>
          </a:xfrm>
        </p:spPr>
        <p:txBody>
          <a:bodyPr/>
          <a:lstStyle/>
          <a:p>
            <a:endParaRPr lang="fr-CH" dirty="0"/>
          </a:p>
        </p:txBody>
      </p:sp>
    </p:spTree>
    <p:extLst>
      <p:ext uri="{BB962C8B-B14F-4D97-AF65-F5344CB8AC3E}">
        <p14:creationId xmlns:p14="http://schemas.microsoft.com/office/powerpoint/2010/main" val="228571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6"/>
            <a:ext cx="1077126" cy="5541152"/>
          </a:xfrm>
        </p:spPr>
        <p:txBody>
          <a:bodyPr vert="eaVert"/>
          <a:lstStyle/>
          <a:p>
            <a:r>
              <a:rPr lang="fr-FR" dirty="0"/>
              <a:t>Modifiez le style du titre</a:t>
            </a:r>
            <a:endParaRPr lang="fr-CH" dirty="0"/>
          </a:p>
        </p:txBody>
      </p:sp>
      <p:sp>
        <p:nvSpPr>
          <p:cNvPr id="3" name="Espace réservé du texte vertical 2"/>
          <p:cNvSpPr>
            <a:spLocks noGrp="1"/>
          </p:cNvSpPr>
          <p:nvPr>
            <p:ph type="body" orient="vert" idx="1"/>
          </p:nvPr>
        </p:nvSpPr>
        <p:spPr>
          <a:xfrm>
            <a:off x="838200" y="365125"/>
            <a:ext cx="7734300" cy="5541153"/>
          </a:xfrm>
        </p:spPr>
        <p:txBody>
          <a:bodyPr vert="eaVe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8" name="Espace réservé du numéro de diapositive 5"/>
          <p:cNvSpPr>
            <a:spLocks noGrp="1"/>
          </p:cNvSpPr>
          <p:nvPr>
            <p:ph type="sldNum" sz="quarter" idx="12"/>
          </p:nvPr>
        </p:nvSpPr>
        <p:spPr>
          <a:xfrm>
            <a:off x="8610600" y="6265732"/>
            <a:ext cx="2743200" cy="365125"/>
          </a:xfrm>
        </p:spPr>
        <p:txBody>
          <a:bodyPr/>
          <a:lstStyle/>
          <a:p>
            <a:fld id="{D43150CF-46F0-4FEE-9B38-FA518C85AC0E}" type="slidenum">
              <a:rPr lang="fr-CH" smtClean="0"/>
              <a:t>‹N°›</a:t>
            </a:fld>
            <a:endParaRPr lang="fr-CH"/>
          </a:p>
        </p:txBody>
      </p:sp>
      <p:sp>
        <p:nvSpPr>
          <p:cNvPr id="10" name="Espace réservé de la date 3"/>
          <p:cNvSpPr txBox="1">
            <a:spLocks/>
          </p:cNvSpPr>
          <p:nvPr userDrawn="1"/>
        </p:nvSpPr>
        <p:spPr>
          <a:xfrm>
            <a:off x="838200" y="6265732"/>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16.10.2023</a:t>
            </a:fld>
            <a:endParaRPr lang="fr-CH" dirty="0"/>
          </a:p>
        </p:txBody>
      </p:sp>
      <p:sp>
        <p:nvSpPr>
          <p:cNvPr id="11" name="Espace réservé du pied de page 4"/>
          <p:cNvSpPr>
            <a:spLocks noGrp="1"/>
          </p:cNvSpPr>
          <p:nvPr>
            <p:ph type="ftr" sz="quarter" idx="11"/>
          </p:nvPr>
        </p:nvSpPr>
        <p:spPr>
          <a:xfrm>
            <a:off x="3963955" y="6265731"/>
            <a:ext cx="4114800" cy="365125"/>
          </a:xfrm>
        </p:spPr>
        <p:txBody>
          <a:bodyPr/>
          <a:lstStyle/>
          <a:p>
            <a:endParaRPr lang="fr-CH" dirty="0"/>
          </a:p>
        </p:txBody>
      </p:sp>
    </p:spTree>
    <p:extLst>
      <p:ext uri="{BB962C8B-B14F-4D97-AF65-F5344CB8AC3E}">
        <p14:creationId xmlns:p14="http://schemas.microsoft.com/office/powerpoint/2010/main" val="734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912551" cy="1325563"/>
          </a:xfrm>
        </p:spPr>
        <p:txBody>
          <a:bodyPr/>
          <a:lstStyle/>
          <a:p>
            <a:r>
              <a:rPr lang="fr-FR"/>
              <a:t>Modifiez le style du titre</a:t>
            </a:r>
            <a:endParaRPr lang="fr-CH"/>
          </a:p>
        </p:txBody>
      </p:sp>
      <p:sp>
        <p:nvSpPr>
          <p:cNvPr id="3" name="Espace réservé du contenu 2"/>
          <p:cNvSpPr>
            <a:spLocks noGrp="1"/>
          </p:cNvSpPr>
          <p:nvPr>
            <p:ph idx="1"/>
          </p:nvPr>
        </p:nvSpPr>
        <p:spPr>
          <a:xfrm>
            <a:off x="838200" y="1825626"/>
            <a:ext cx="10515600" cy="4127306"/>
          </a:xfrm>
        </p:spPr>
        <p:txBody>
          <a:bodyPr/>
          <a:lstStyle>
            <a:lvl1pPr marL="228600" indent="-228600">
              <a:buClr>
                <a:srgbClr val="FF0000"/>
              </a:buClr>
              <a:buFont typeface="Wingdings" panose="05000000000000000000" pitchFamily="2" charset="2"/>
              <a:buChar char="§"/>
              <a:defRPr/>
            </a:lvl1pPr>
            <a:lvl2pPr marL="685800" indent="-228600">
              <a:buClrTx/>
              <a:buFont typeface="Wingdings" panose="05000000000000000000" pitchFamily="2" charset="2"/>
              <a:buChar char="§"/>
              <a:defRPr/>
            </a:lvl2pPr>
            <a:lvl3pPr marL="1143000" indent="-228600">
              <a:buClr>
                <a:schemeClr val="bg1">
                  <a:lumMod val="65000"/>
                </a:schemeClr>
              </a:buClr>
              <a:buFont typeface="Wingdings" panose="05000000000000000000" pitchFamily="2" charset="2"/>
              <a:buChar char="§"/>
              <a:defRPr/>
            </a:lvl3pPr>
            <a:lvl4pPr marL="1600200" indent="-228600">
              <a:buClr>
                <a:srgbClr val="FF0000"/>
              </a:buClr>
              <a:buFont typeface="Arial" panose="020B0604020202020204" pitchFamily="34" charset="0"/>
              <a:buChar char="•"/>
              <a:defRPr/>
            </a:lvl4pPr>
            <a:lvl5pPr marL="2057400" indent="-228600">
              <a:buClrTx/>
              <a:buFont typeface="Arial" panose="020B0604020202020204" pitchFamily="34" charset="0"/>
              <a:buChar cha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6" name="Espace réservé du numéro de diapositive 5"/>
          <p:cNvSpPr>
            <a:spLocks noGrp="1"/>
          </p:cNvSpPr>
          <p:nvPr>
            <p:ph type="sldNum" sz="quarter" idx="12"/>
          </p:nvPr>
        </p:nvSpPr>
        <p:spPr>
          <a:xfrm>
            <a:off x="8610600" y="6265732"/>
            <a:ext cx="2743200" cy="365125"/>
          </a:xfrm>
        </p:spPr>
        <p:txBody>
          <a:bodyPr/>
          <a:lstStyle/>
          <a:p>
            <a:fld id="{D43150CF-46F0-4FEE-9B38-FA518C85AC0E}" type="slidenum">
              <a:rPr lang="fr-CH" smtClean="0"/>
              <a:t>‹N°›</a:t>
            </a:fld>
            <a:endParaRPr lang="fr-CH"/>
          </a:p>
        </p:txBody>
      </p:sp>
      <p:sp>
        <p:nvSpPr>
          <p:cNvPr id="9" name="Espace réservé de la date 3"/>
          <p:cNvSpPr txBox="1">
            <a:spLocks/>
          </p:cNvSpPr>
          <p:nvPr userDrawn="1"/>
        </p:nvSpPr>
        <p:spPr>
          <a:xfrm>
            <a:off x="838200" y="6265732"/>
            <a:ext cx="2734654"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16.10.2023</a:t>
            </a:fld>
            <a:endParaRPr lang="fr-CH" dirty="0"/>
          </a:p>
        </p:txBody>
      </p:sp>
      <p:sp>
        <p:nvSpPr>
          <p:cNvPr id="10" name="Espace réservé du pied de page 4"/>
          <p:cNvSpPr>
            <a:spLocks noGrp="1"/>
          </p:cNvSpPr>
          <p:nvPr>
            <p:ph type="ftr" sz="quarter" idx="11"/>
          </p:nvPr>
        </p:nvSpPr>
        <p:spPr>
          <a:xfrm>
            <a:off x="3963955" y="6265731"/>
            <a:ext cx="4114800" cy="365125"/>
          </a:xfrm>
        </p:spPr>
        <p:txBody>
          <a:bodyPr/>
          <a:lstStyle/>
          <a:p>
            <a:endParaRPr lang="fr-CH" dirty="0"/>
          </a:p>
        </p:txBody>
      </p:sp>
    </p:spTree>
    <p:extLst>
      <p:ext uri="{BB962C8B-B14F-4D97-AF65-F5344CB8AC3E}">
        <p14:creationId xmlns:p14="http://schemas.microsoft.com/office/powerpoint/2010/main" val="116587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dirty="0"/>
              <a:t>Modifiez le style du titre</a:t>
            </a:r>
            <a:endParaRPr lang="fr-CH" dirty="0"/>
          </a:p>
        </p:txBody>
      </p:sp>
      <p:sp>
        <p:nvSpPr>
          <p:cNvPr id="3" name="Espace réservé du texte 2"/>
          <p:cNvSpPr>
            <a:spLocks noGrp="1"/>
          </p:cNvSpPr>
          <p:nvPr>
            <p:ph type="body" idx="1"/>
          </p:nvPr>
        </p:nvSpPr>
        <p:spPr>
          <a:xfrm>
            <a:off x="831850" y="4589464"/>
            <a:ext cx="10515600" cy="137279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8" name="Espace réservé du numéro de diapositive 5"/>
          <p:cNvSpPr>
            <a:spLocks noGrp="1"/>
          </p:cNvSpPr>
          <p:nvPr>
            <p:ph type="sldNum" sz="quarter" idx="12"/>
          </p:nvPr>
        </p:nvSpPr>
        <p:spPr>
          <a:xfrm>
            <a:off x="8610600" y="6265732"/>
            <a:ext cx="2743200" cy="365125"/>
          </a:xfrm>
        </p:spPr>
        <p:txBody>
          <a:bodyPr/>
          <a:lstStyle/>
          <a:p>
            <a:fld id="{D43150CF-46F0-4FEE-9B38-FA518C85AC0E}" type="slidenum">
              <a:rPr lang="fr-CH" smtClean="0"/>
              <a:t>‹N°›</a:t>
            </a:fld>
            <a:endParaRPr lang="fr-CH"/>
          </a:p>
        </p:txBody>
      </p:sp>
      <p:sp>
        <p:nvSpPr>
          <p:cNvPr id="10" name="Espace réservé de la date 3"/>
          <p:cNvSpPr txBox="1">
            <a:spLocks/>
          </p:cNvSpPr>
          <p:nvPr userDrawn="1"/>
        </p:nvSpPr>
        <p:spPr>
          <a:xfrm>
            <a:off x="831850" y="6265732"/>
            <a:ext cx="274955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16.10.2023</a:t>
            </a:fld>
            <a:endParaRPr lang="fr-CH" dirty="0"/>
          </a:p>
        </p:txBody>
      </p:sp>
      <p:sp>
        <p:nvSpPr>
          <p:cNvPr id="11" name="Espace réservé du pied de page 4"/>
          <p:cNvSpPr>
            <a:spLocks noGrp="1"/>
          </p:cNvSpPr>
          <p:nvPr>
            <p:ph type="ftr" sz="quarter" idx="11"/>
          </p:nvPr>
        </p:nvSpPr>
        <p:spPr>
          <a:xfrm>
            <a:off x="3963955" y="6265731"/>
            <a:ext cx="4114800" cy="365125"/>
          </a:xfrm>
        </p:spPr>
        <p:txBody>
          <a:bodyPr/>
          <a:lstStyle/>
          <a:p>
            <a:endParaRPr lang="fr-CH" dirty="0"/>
          </a:p>
        </p:txBody>
      </p:sp>
    </p:spTree>
    <p:extLst>
      <p:ext uri="{BB962C8B-B14F-4D97-AF65-F5344CB8AC3E}">
        <p14:creationId xmlns:p14="http://schemas.microsoft.com/office/powerpoint/2010/main" val="47535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844185" cy="1281113"/>
          </a:xfrm>
        </p:spPr>
        <p:txBody>
          <a:bodyPr/>
          <a:lstStyle/>
          <a:p>
            <a:r>
              <a:rPr lang="fr-FR" dirty="0"/>
              <a:t>Modifiez le style du titre</a:t>
            </a:r>
            <a:endParaRPr lang="fr-CH" dirty="0"/>
          </a:p>
        </p:txBody>
      </p:sp>
      <p:sp>
        <p:nvSpPr>
          <p:cNvPr id="3" name="Espace réservé du contenu 2"/>
          <p:cNvSpPr>
            <a:spLocks noGrp="1"/>
          </p:cNvSpPr>
          <p:nvPr>
            <p:ph sz="half" idx="1"/>
          </p:nvPr>
        </p:nvSpPr>
        <p:spPr>
          <a:xfrm>
            <a:off x="838200" y="1825625"/>
            <a:ext cx="5181600" cy="411797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Espace réservé du contenu 3"/>
          <p:cNvSpPr>
            <a:spLocks noGrp="1"/>
          </p:cNvSpPr>
          <p:nvPr>
            <p:ph sz="half" idx="2"/>
          </p:nvPr>
        </p:nvSpPr>
        <p:spPr>
          <a:xfrm>
            <a:off x="6172200" y="1825625"/>
            <a:ext cx="5181600" cy="411797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9" name="Espace réservé du numéro de diapositive 5"/>
          <p:cNvSpPr>
            <a:spLocks noGrp="1"/>
          </p:cNvSpPr>
          <p:nvPr>
            <p:ph type="sldNum" sz="quarter" idx="12"/>
          </p:nvPr>
        </p:nvSpPr>
        <p:spPr>
          <a:xfrm>
            <a:off x="8610600" y="6265732"/>
            <a:ext cx="2743200" cy="365125"/>
          </a:xfrm>
        </p:spPr>
        <p:txBody>
          <a:bodyPr/>
          <a:lstStyle/>
          <a:p>
            <a:fld id="{D43150CF-46F0-4FEE-9B38-FA518C85AC0E}" type="slidenum">
              <a:rPr lang="fr-CH" smtClean="0"/>
              <a:t>‹N°›</a:t>
            </a:fld>
            <a:endParaRPr lang="fr-CH"/>
          </a:p>
        </p:txBody>
      </p:sp>
      <p:sp>
        <p:nvSpPr>
          <p:cNvPr id="11" name="Espace réservé de la date 3"/>
          <p:cNvSpPr txBox="1">
            <a:spLocks/>
          </p:cNvSpPr>
          <p:nvPr userDrawn="1"/>
        </p:nvSpPr>
        <p:spPr>
          <a:xfrm>
            <a:off x="838200" y="6265732"/>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16.10.2023</a:t>
            </a:fld>
            <a:endParaRPr lang="fr-CH" dirty="0"/>
          </a:p>
        </p:txBody>
      </p:sp>
      <p:sp>
        <p:nvSpPr>
          <p:cNvPr id="12" name="Espace réservé du pied de page 4"/>
          <p:cNvSpPr>
            <a:spLocks noGrp="1"/>
          </p:cNvSpPr>
          <p:nvPr>
            <p:ph type="ftr" sz="quarter" idx="11"/>
          </p:nvPr>
        </p:nvSpPr>
        <p:spPr>
          <a:xfrm>
            <a:off x="3963955" y="6265731"/>
            <a:ext cx="4114800" cy="365125"/>
          </a:xfrm>
        </p:spPr>
        <p:txBody>
          <a:bodyPr/>
          <a:lstStyle/>
          <a:p>
            <a:endParaRPr lang="fr-CH" dirty="0"/>
          </a:p>
        </p:txBody>
      </p:sp>
    </p:spTree>
    <p:extLst>
      <p:ext uri="{BB962C8B-B14F-4D97-AF65-F5344CB8AC3E}">
        <p14:creationId xmlns:p14="http://schemas.microsoft.com/office/powerpoint/2010/main" val="135698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8928055" cy="1325563"/>
          </a:xfrm>
        </p:spPr>
        <p:txBody>
          <a:bodyPr/>
          <a:lstStyle/>
          <a:p>
            <a:r>
              <a:rPr lang="fr-FR" dirty="0"/>
              <a:t>Modifiez le style du titre</a:t>
            </a:r>
            <a:endParaRPr lang="fr-CH" dirty="0"/>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839788" y="2505075"/>
            <a:ext cx="5157787" cy="345718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6172200" y="2505075"/>
            <a:ext cx="5183188" cy="345718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11" name="Espace réservé du numéro de diapositive 5"/>
          <p:cNvSpPr>
            <a:spLocks noGrp="1"/>
          </p:cNvSpPr>
          <p:nvPr>
            <p:ph type="sldNum" sz="quarter" idx="12"/>
          </p:nvPr>
        </p:nvSpPr>
        <p:spPr>
          <a:xfrm>
            <a:off x="8610600" y="6265732"/>
            <a:ext cx="2743200" cy="365125"/>
          </a:xfrm>
        </p:spPr>
        <p:txBody>
          <a:bodyPr/>
          <a:lstStyle/>
          <a:p>
            <a:fld id="{D43150CF-46F0-4FEE-9B38-FA518C85AC0E}" type="slidenum">
              <a:rPr lang="fr-CH" smtClean="0"/>
              <a:t>‹N°›</a:t>
            </a:fld>
            <a:endParaRPr lang="fr-CH"/>
          </a:p>
        </p:txBody>
      </p:sp>
      <p:sp>
        <p:nvSpPr>
          <p:cNvPr id="13" name="Espace réservé de la date 3"/>
          <p:cNvSpPr txBox="1">
            <a:spLocks/>
          </p:cNvSpPr>
          <p:nvPr userDrawn="1"/>
        </p:nvSpPr>
        <p:spPr>
          <a:xfrm>
            <a:off x="839788" y="6265732"/>
            <a:ext cx="2741612"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16.10.2023</a:t>
            </a:fld>
            <a:endParaRPr lang="fr-CH" dirty="0"/>
          </a:p>
        </p:txBody>
      </p:sp>
      <p:sp>
        <p:nvSpPr>
          <p:cNvPr id="14" name="Espace réservé du pied de page 4"/>
          <p:cNvSpPr>
            <a:spLocks noGrp="1"/>
          </p:cNvSpPr>
          <p:nvPr>
            <p:ph type="ftr" sz="quarter" idx="11"/>
          </p:nvPr>
        </p:nvSpPr>
        <p:spPr>
          <a:xfrm>
            <a:off x="3963955" y="6265731"/>
            <a:ext cx="4114800" cy="365125"/>
          </a:xfrm>
        </p:spPr>
        <p:txBody>
          <a:bodyPr/>
          <a:lstStyle/>
          <a:p>
            <a:endParaRPr lang="fr-CH" dirty="0"/>
          </a:p>
        </p:txBody>
      </p:sp>
    </p:spTree>
    <p:extLst>
      <p:ext uri="{BB962C8B-B14F-4D97-AF65-F5344CB8AC3E}">
        <p14:creationId xmlns:p14="http://schemas.microsoft.com/office/powerpoint/2010/main" val="142922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963826" cy="1325563"/>
          </a:xfrm>
        </p:spPr>
        <p:txBody>
          <a:bodyPr/>
          <a:lstStyle/>
          <a:p>
            <a:r>
              <a:rPr lang="fr-FR" dirty="0"/>
              <a:t>Modifiez le style du titre</a:t>
            </a:r>
            <a:endParaRPr lang="fr-CH" dirty="0"/>
          </a:p>
        </p:txBody>
      </p:sp>
      <p:sp>
        <p:nvSpPr>
          <p:cNvPr id="7" name="Espace réservé du numéro de diapositive 5"/>
          <p:cNvSpPr>
            <a:spLocks noGrp="1"/>
          </p:cNvSpPr>
          <p:nvPr>
            <p:ph type="sldNum" sz="quarter" idx="12"/>
          </p:nvPr>
        </p:nvSpPr>
        <p:spPr>
          <a:xfrm>
            <a:off x="8610600" y="6265732"/>
            <a:ext cx="2743200" cy="365125"/>
          </a:xfrm>
        </p:spPr>
        <p:txBody>
          <a:bodyPr/>
          <a:lstStyle/>
          <a:p>
            <a:fld id="{D43150CF-46F0-4FEE-9B38-FA518C85AC0E}" type="slidenum">
              <a:rPr lang="fr-CH" smtClean="0"/>
              <a:t>‹N°›</a:t>
            </a:fld>
            <a:endParaRPr lang="fr-CH"/>
          </a:p>
        </p:txBody>
      </p:sp>
      <p:sp>
        <p:nvSpPr>
          <p:cNvPr id="9" name="Espace réservé de la date 3"/>
          <p:cNvSpPr txBox="1">
            <a:spLocks/>
          </p:cNvSpPr>
          <p:nvPr userDrawn="1"/>
        </p:nvSpPr>
        <p:spPr>
          <a:xfrm>
            <a:off x="838200" y="6265732"/>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16.10.2023</a:t>
            </a:fld>
            <a:endParaRPr lang="fr-CH" dirty="0"/>
          </a:p>
        </p:txBody>
      </p:sp>
      <p:sp>
        <p:nvSpPr>
          <p:cNvPr id="10" name="Espace réservé du pied de page 4"/>
          <p:cNvSpPr>
            <a:spLocks noGrp="1"/>
          </p:cNvSpPr>
          <p:nvPr>
            <p:ph type="ftr" sz="quarter" idx="11"/>
          </p:nvPr>
        </p:nvSpPr>
        <p:spPr>
          <a:xfrm>
            <a:off x="3963955" y="6265731"/>
            <a:ext cx="4114800" cy="365125"/>
          </a:xfrm>
        </p:spPr>
        <p:txBody>
          <a:bodyPr/>
          <a:lstStyle/>
          <a:p>
            <a:endParaRPr lang="fr-CH" dirty="0"/>
          </a:p>
        </p:txBody>
      </p:sp>
    </p:spTree>
    <p:extLst>
      <p:ext uri="{BB962C8B-B14F-4D97-AF65-F5344CB8AC3E}">
        <p14:creationId xmlns:p14="http://schemas.microsoft.com/office/powerpoint/2010/main" val="311698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riangle rectangle 1"/>
          <p:cNvSpPr/>
          <p:nvPr userDrawn="1"/>
        </p:nvSpPr>
        <p:spPr>
          <a:xfrm rot="10800000">
            <a:off x="9373298" y="-1"/>
            <a:ext cx="2818701" cy="2223083"/>
          </a:xfrm>
          <a:prstGeom prst="rtTriangle">
            <a:avLst/>
          </a:prstGeom>
          <a:solidFill>
            <a:srgbClr val="2B3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numéro de diapositive 5"/>
          <p:cNvSpPr>
            <a:spLocks noGrp="1"/>
          </p:cNvSpPr>
          <p:nvPr>
            <p:ph type="sldNum" sz="quarter" idx="12"/>
          </p:nvPr>
        </p:nvSpPr>
        <p:spPr>
          <a:xfrm>
            <a:off x="8610600" y="6265732"/>
            <a:ext cx="2743200" cy="365125"/>
          </a:xfrm>
        </p:spPr>
        <p:txBody>
          <a:bodyPr/>
          <a:lstStyle/>
          <a:p>
            <a:fld id="{D43150CF-46F0-4FEE-9B38-FA518C85AC0E}" type="slidenum">
              <a:rPr lang="fr-CH" smtClean="0"/>
              <a:t>‹N°›</a:t>
            </a:fld>
            <a:endParaRPr lang="fr-CH"/>
          </a:p>
        </p:txBody>
      </p:sp>
      <p:sp>
        <p:nvSpPr>
          <p:cNvPr id="8" name="Espace réservé de la date 3"/>
          <p:cNvSpPr txBox="1">
            <a:spLocks/>
          </p:cNvSpPr>
          <p:nvPr userDrawn="1"/>
        </p:nvSpPr>
        <p:spPr>
          <a:xfrm>
            <a:off x="854579" y="6265732"/>
            <a:ext cx="2726821"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16.10.2023</a:t>
            </a:fld>
            <a:endParaRPr lang="fr-CH" dirty="0"/>
          </a:p>
        </p:txBody>
      </p:sp>
      <p:sp>
        <p:nvSpPr>
          <p:cNvPr id="9" name="Espace réservé du pied de page 4"/>
          <p:cNvSpPr>
            <a:spLocks noGrp="1"/>
          </p:cNvSpPr>
          <p:nvPr>
            <p:ph type="ftr" sz="quarter" idx="11"/>
          </p:nvPr>
        </p:nvSpPr>
        <p:spPr>
          <a:xfrm>
            <a:off x="3963955" y="6265731"/>
            <a:ext cx="4114800" cy="365125"/>
          </a:xfrm>
        </p:spPr>
        <p:txBody>
          <a:bodyPr/>
          <a:lstStyle/>
          <a:p>
            <a:endParaRPr lang="fr-CH"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7472" y="370842"/>
            <a:ext cx="1332656" cy="483347"/>
          </a:xfrm>
          <a:prstGeom prst="rect">
            <a:avLst/>
          </a:prstGeom>
        </p:spPr>
      </p:pic>
    </p:spTree>
    <p:extLst>
      <p:ext uri="{BB962C8B-B14F-4D97-AF65-F5344CB8AC3E}">
        <p14:creationId xmlns:p14="http://schemas.microsoft.com/office/powerpoint/2010/main" val="234658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dirty="0"/>
              <a:t>Modifiez le style du titre</a:t>
            </a:r>
            <a:endParaRPr lang="fr-CH" dirty="0"/>
          </a:p>
        </p:txBody>
      </p:sp>
      <p:sp>
        <p:nvSpPr>
          <p:cNvPr id="3" name="Espace réservé du contenu 2"/>
          <p:cNvSpPr>
            <a:spLocks noGrp="1"/>
          </p:cNvSpPr>
          <p:nvPr>
            <p:ph idx="1"/>
          </p:nvPr>
        </p:nvSpPr>
        <p:spPr>
          <a:xfrm>
            <a:off x="4892631" y="465138"/>
            <a:ext cx="502049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9" name="Espace réservé du numéro de diapositive 5"/>
          <p:cNvSpPr>
            <a:spLocks noGrp="1"/>
          </p:cNvSpPr>
          <p:nvPr>
            <p:ph type="sldNum" sz="quarter" idx="12"/>
          </p:nvPr>
        </p:nvSpPr>
        <p:spPr>
          <a:xfrm>
            <a:off x="8610600" y="6265732"/>
            <a:ext cx="2743200" cy="365125"/>
          </a:xfrm>
        </p:spPr>
        <p:txBody>
          <a:bodyPr/>
          <a:lstStyle/>
          <a:p>
            <a:fld id="{D43150CF-46F0-4FEE-9B38-FA518C85AC0E}" type="slidenum">
              <a:rPr lang="fr-CH" smtClean="0"/>
              <a:t>‹N°›</a:t>
            </a:fld>
            <a:endParaRPr lang="fr-CH"/>
          </a:p>
        </p:txBody>
      </p:sp>
      <p:sp>
        <p:nvSpPr>
          <p:cNvPr id="11" name="Espace réservé de la date 3"/>
          <p:cNvSpPr txBox="1">
            <a:spLocks/>
          </p:cNvSpPr>
          <p:nvPr userDrawn="1"/>
        </p:nvSpPr>
        <p:spPr>
          <a:xfrm>
            <a:off x="839788" y="6265732"/>
            <a:ext cx="2741612"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16.10.2023</a:t>
            </a:fld>
            <a:endParaRPr lang="fr-CH" dirty="0"/>
          </a:p>
        </p:txBody>
      </p:sp>
      <p:sp>
        <p:nvSpPr>
          <p:cNvPr id="12" name="Espace réservé du pied de page 4"/>
          <p:cNvSpPr>
            <a:spLocks noGrp="1"/>
          </p:cNvSpPr>
          <p:nvPr>
            <p:ph type="ftr" sz="quarter" idx="11"/>
          </p:nvPr>
        </p:nvSpPr>
        <p:spPr>
          <a:xfrm>
            <a:off x="3963955" y="6265731"/>
            <a:ext cx="4114800" cy="365125"/>
          </a:xfrm>
        </p:spPr>
        <p:txBody>
          <a:bodyPr/>
          <a:lstStyle/>
          <a:p>
            <a:endParaRPr lang="fr-CH" dirty="0"/>
          </a:p>
        </p:txBody>
      </p:sp>
    </p:spTree>
    <p:extLst>
      <p:ext uri="{BB962C8B-B14F-4D97-AF65-F5344CB8AC3E}">
        <p14:creationId xmlns:p14="http://schemas.microsoft.com/office/powerpoint/2010/main" val="90874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dirty="0"/>
              <a:t>Modifiez le style du titre</a:t>
            </a:r>
            <a:endParaRPr lang="fr-CH" dirty="0"/>
          </a:p>
        </p:txBody>
      </p:sp>
      <p:sp>
        <p:nvSpPr>
          <p:cNvPr id="3" name="Espace réservé pour une image  2"/>
          <p:cNvSpPr>
            <a:spLocks noGrp="1"/>
          </p:cNvSpPr>
          <p:nvPr>
            <p:ph type="pic" idx="1"/>
          </p:nvPr>
        </p:nvSpPr>
        <p:spPr>
          <a:xfrm>
            <a:off x="5183188" y="457200"/>
            <a:ext cx="4661567"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Espace réservé du numéro de diapositive 5"/>
          <p:cNvSpPr>
            <a:spLocks noGrp="1"/>
          </p:cNvSpPr>
          <p:nvPr>
            <p:ph type="sldNum" sz="quarter" idx="12"/>
          </p:nvPr>
        </p:nvSpPr>
        <p:spPr>
          <a:xfrm>
            <a:off x="8610600" y="6265732"/>
            <a:ext cx="2743200" cy="365125"/>
          </a:xfrm>
        </p:spPr>
        <p:txBody>
          <a:bodyPr/>
          <a:lstStyle/>
          <a:p>
            <a:fld id="{D43150CF-46F0-4FEE-9B38-FA518C85AC0E}" type="slidenum">
              <a:rPr lang="fr-CH" smtClean="0"/>
              <a:t>‹N°›</a:t>
            </a:fld>
            <a:endParaRPr lang="fr-CH"/>
          </a:p>
        </p:txBody>
      </p:sp>
      <p:sp>
        <p:nvSpPr>
          <p:cNvPr id="11" name="Espace réservé de la date 3"/>
          <p:cNvSpPr txBox="1">
            <a:spLocks/>
          </p:cNvSpPr>
          <p:nvPr userDrawn="1"/>
        </p:nvSpPr>
        <p:spPr>
          <a:xfrm>
            <a:off x="839788" y="6265732"/>
            <a:ext cx="2741612"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03D129-E0EA-4A06-94C3-B0DA49205495}" type="datetimeFigureOut">
              <a:rPr lang="fr-CH" smtClean="0"/>
              <a:pPr/>
              <a:t>16.10.2023</a:t>
            </a:fld>
            <a:endParaRPr lang="fr-CH" dirty="0"/>
          </a:p>
        </p:txBody>
      </p:sp>
      <p:sp>
        <p:nvSpPr>
          <p:cNvPr id="12" name="Espace réservé du pied de page 4"/>
          <p:cNvSpPr>
            <a:spLocks noGrp="1"/>
          </p:cNvSpPr>
          <p:nvPr>
            <p:ph type="ftr" sz="quarter" idx="11"/>
          </p:nvPr>
        </p:nvSpPr>
        <p:spPr>
          <a:xfrm>
            <a:off x="3963955" y="6265731"/>
            <a:ext cx="4114800" cy="365125"/>
          </a:xfrm>
        </p:spPr>
        <p:txBody>
          <a:bodyPr/>
          <a:lstStyle/>
          <a:p>
            <a:endParaRPr lang="fr-CH" dirty="0"/>
          </a:p>
        </p:txBody>
      </p:sp>
    </p:spTree>
    <p:extLst>
      <p:ext uri="{BB962C8B-B14F-4D97-AF65-F5344CB8AC3E}">
        <p14:creationId xmlns:p14="http://schemas.microsoft.com/office/powerpoint/2010/main" val="668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82217"/>
            <a:ext cx="8946735" cy="1325563"/>
          </a:xfrm>
          <a:prstGeom prst="rect">
            <a:avLst/>
          </a:prstGeom>
          <a:ln>
            <a:noFill/>
          </a:ln>
        </p:spPr>
        <p:txBody>
          <a:bodyPr vert="horz" lIns="91440" tIns="45720" rIns="91440" bIns="45720" rtlCol="0" anchor="ctr">
            <a:normAutofit/>
          </a:bodyPr>
          <a:lstStyle/>
          <a:p>
            <a:r>
              <a:rPr lang="fr-FR" dirty="0"/>
              <a:t>Modifiez le style du titre</a:t>
            </a:r>
            <a:endParaRPr lang="fr-CH"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a:t>
            </a:r>
            <a:r>
              <a:rPr lang="fr-FR" dirty="0" err="1"/>
              <a:t>nive</a:t>
            </a:r>
            <a:endParaRPr lang="fr-FR" dirty="0"/>
          </a:p>
        </p:txBody>
      </p:sp>
      <p:sp>
        <p:nvSpPr>
          <p:cNvPr id="4" name="Espace réservé de la date 3"/>
          <p:cNvSpPr>
            <a:spLocks noGrp="1"/>
          </p:cNvSpPr>
          <p:nvPr>
            <p:ph type="dt" sz="half" idx="2"/>
          </p:nvPr>
        </p:nvSpPr>
        <p:spPr>
          <a:xfrm>
            <a:off x="838200" y="6287982"/>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3539844-2B33-47C0-9B4F-04C2B97F17B7}" type="datetime1">
              <a:rPr lang="fr-CH" smtClean="0"/>
              <a:pPr/>
              <a:t>16.10.2023</a:t>
            </a:fld>
            <a:endParaRPr lang="fr-CH" dirty="0"/>
          </a:p>
        </p:txBody>
      </p:sp>
      <p:sp>
        <p:nvSpPr>
          <p:cNvPr id="5" name="Espace réservé du pied de page 4"/>
          <p:cNvSpPr>
            <a:spLocks noGrp="1"/>
          </p:cNvSpPr>
          <p:nvPr>
            <p:ph type="ftr" sz="quarter" idx="3"/>
          </p:nvPr>
        </p:nvSpPr>
        <p:spPr>
          <a:xfrm>
            <a:off x="4038600" y="628798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r-CH" dirty="0"/>
          </a:p>
        </p:txBody>
      </p:sp>
      <p:sp>
        <p:nvSpPr>
          <p:cNvPr id="6" name="Espace réservé du numéro de diapositive 5"/>
          <p:cNvSpPr>
            <a:spLocks noGrp="1"/>
          </p:cNvSpPr>
          <p:nvPr>
            <p:ph type="sldNum" sz="quarter" idx="4"/>
          </p:nvPr>
        </p:nvSpPr>
        <p:spPr>
          <a:xfrm>
            <a:off x="8610600" y="6296528"/>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43150CF-46F0-4FEE-9B38-FA518C85AC0E}" type="slidenum">
              <a:rPr lang="fr-CH" smtClean="0"/>
              <a:pPr/>
              <a:t>‹N°›</a:t>
            </a:fld>
            <a:endParaRPr lang="fr-CH" dirty="0"/>
          </a:p>
        </p:txBody>
      </p:sp>
      <p:sp>
        <p:nvSpPr>
          <p:cNvPr id="7" name="Triangle rectangle 6"/>
          <p:cNvSpPr/>
          <p:nvPr userDrawn="1"/>
        </p:nvSpPr>
        <p:spPr>
          <a:xfrm rot="10800000">
            <a:off x="9373298" y="-1"/>
            <a:ext cx="2818701" cy="2223083"/>
          </a:xfrm>
          <a:prstGeom prst="rtTriangle">
            <a:avLst/>
          </a:prstGeom>
          <a:solidFill>
            <a:srgbClr val="2B3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latin typeface="Arial" panose="020B0604020202020204" pitchFamily="34" charset="0"/>
              <a:cs typeface="Arial" panose="020B0604020202020204" pitchFamily="34" charset="0"/>
            </a:endParaRPr>
          </a:p>
        </p:txBody>
      </p:sp>
      <p:pic>
        <p:nvPicPr>
          <p:cNvPr id="8" name="Imag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87472" y="370842"/>
            <a:ext cx="1332656" cy="483347"/>
          </a:xfrm>
          <a:prstGeom prst="rect">
            <a:avLst/>
          </a:prstGeom>
        </p:spPr>
      </p:pic>
      <p:sp>
        <p:nvSpPr>
          <p:cNvPr id="10" name="Rectangle 9"/>
          <p:cNvSpPr/>
          <p:nvPr userDrawn="1"/>
        </p:nvSpPr>
        <p:spPr>
          <a:xfrm>
            <a:off x="0" y="6680389"/>
            <a:ext cx="12192000" cy="184629"/>
          </a:xfrm>
          <a:prstGeom prst="rect">
            <a:avLst/>
          </a:prstGeom>
          <a:solidFill>
            <a:srgbClr val="2B3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66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b="1" kern="1200">
          <a:solidFill>
            <a:srgbClr val="2B3E5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CC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2B3E52"/>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8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C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71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861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3943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CH" sz="4000" dirty="0"/>
              <a:t>Innover en flexibilisant le </a:t>
            </a:r>
            <a:r>
              <a:rPr lang="fr-CH" sz="4000" dirty="0" err="1"/>
              <a:t>bachelor</a:t>
            </a:r>
            <a:r>
              <a:rPr lang="fr-CH" sz="4000" dirty="0"/>
              <a:t> En emploi de la filière EE</a:t>
            </a:r>
          </a:p>
        </p:txBody>
      </p:sp>
      <p:sp>
        <p:nvSpPr>
          <p:cNvPr id="3" name="Sous-titre 2"/>
          <p:cNvSpPr>
            <a:spLocks noGrp="1"/>
          </p:cNvSpPr>
          <p:nvPr>
            <p:ph type="subTitle" idx="1"/>
          </p:nvPr>
        </p:nvSpPr>
        <p:spPr/>
        <p:txBody>
          <a:bodyPr/>
          <a:lstStyle/>
          <a:p>
            <a:endParaRPr lang="fr-CH" dirty="0"/>
          </a:p>
        </p:txBody>
      </p:sp>
      <p:sp>
        <p:nvSpPr>
          <p:cNvPr id="4" name="Espace réservé de la date 3"/>
          <p:cNvSpPr>
            <a:spLocks noGrp="1"/>
          </p:cNvSpPr>
          <p:nvPr>
            <p:ph type="dt" sz="half" idx="4294967295"/>
          </p:nvPr>
        </p:nvSpPr>
        <p:spPr>
          <a:xfrm>
            <a:off x="838200" y="6273970"/>
            <a:ext cx="2743200" cy="365125"/>
          </a:xfrm>
        </p:spPr>
        <p:txBody>
          <a:bodyPr/>
          <a:lstStyle/>
          <a:p>
            <a:endParaRPr lang="fr-CH" dirty="0"/>
          </a:p>
        </p:txBody>
      </p:sp>
      <p:sp>
        <p:nvSpPr>
          <p:cNvPr id="5" name="Espace réservé du pied de page 4"/>
          <p:cNvSpPr>
            <a:spLocks noGrp="1"/>
          </p:cNvSpPr>
          <p:nvPr>
            <p:ph type="ftr" sz="quarter" idx="4294967295"/>
          </p:nvPr>
        </p:nvSpPr>
        <p:spPr>
          <a:xfrm>
            <a:off x="4038600" y="6273970"/>
            <a:ext cx="4114800" cy="365125"/>
          </a:xfrm>
        </p:spPr>
        <p:txBody>
          <a:bodyPr/>
          <a:lstStyle/>
          <a:p>
            <a:endParaRPr lang="fr-CH" dirty="0"/>
          </a:p>
        </p:txBody>
      </p:sp>
      <p:sp>
        <p:nvSpPr>
          <p:cNvPr id="6" name="Espace réservé du numéro de diapositive 5"/>
          <p:cNvSpPr>
            <a:spLocks noGrp="1"/>
          </p:cNvSpPr>
          <p:nvPr>
            <p:ph type="sldNum" sz="quarter" idx="4294967295"/>
          </p:nvPr>
        </p:nvSpPr>
        <p:spPr>
          <a:xfrm>
            <a:off x="8610600" y="6290446"/>
            <a:ext cx="2743200" cy="365125"/>
          </a:xfrm>
        </p:spPr>
        <p:txBody>
          <a:bodyPr/>
          <a:lstStyle/>
          <a:p>
            <a:fld id="{D43150CF-46F0-4FEE-9B38-FA518C85AC0E}" type="slidenum">
              <a:rPr lang="fr-CH" smtClean="0"/>
              <a:t>1</a:t>
            </a:fld>
            <a:endParaRPr lang="fr-CH" dirty="0"/>
          </a:p>
        </p:txBody>
      </p:sp>
    </p:spTree>
    <p:extLst>
      <p:ext uri="{BB962C8B-B14F-4D97-AF65-F5344CB8AC3E}">
        <p14:creationId xmlns:p14="http://schemas.microsoft.com/office/powerpoint/2010/main" val="18069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369" y="365125"/>
            <a:ext cx="11225497" cy="978253"/>
          </a:xfrm>
        </p:spPr>
        <p:txBody>
          <a:bodyPr>
            <a:normAutofit fontScale="90000"/>
          </a:bodyPr>
          <a:lstStyle/>
          <a:p>
            <a:r>
              <a:rPr lang="fr-CH" sz="3900" dirty="0"/>
              <a:t>Dispositif Flex – semestre d’automne 2023</a:t>
            </a:r>
            <a:br>
              <a:rPr lang="fr-CH" sz="3900" dirty="0"/>
            </a:br>
            <a:r>
              <a:rPr lang="fr-CH" sz="3900" dirty="0"/>
              <a:t>Reconduction du dispositif, mais…</a:t>
            </a:r>
          </a:p>
        </p:txBody>
      </p:sp>
      <p:pic>
        <p:nvPicPr>
          <p:cNvPr id="8" name="Image 7"/>
          <p:cNvPicPr>
            <a:picLocks noChangeAspect="1"/>
          </p:cNvPicPr>
          <p:nvPr/>
        </p:nvPicPr>
        <p:blipFill>
          <a:blip r:embed="rId3"/>
          <a:stretch>
            <a:fillRect/>
          </a:stretch>
        </p:blipFill>
        <p:spPr>
          <a:xfrm>
            <a:off x="1412874" y="1541841"/>
            <a:ext cx="9588389" cy="4813803"/>
          </a:xfrm>
          <a:prstGeom prst="rect">
            <a:avLst/>
          </a:prstGeom>
        </p:spPr>
      </p:pic>
    </p:spTree>
    <p:extLst>
      <p:ext uri="{BB962C8B-B14F-4D97-AF65-F5344CB8AC3E}">
        <p14:creationId xmlns:p14="http://schemas.microsoft.com/office/powerpoint/2010/main" val="209178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a:t>… avec quelques distinctions</a:t>
            </a:r>
          </a:p>
        </p:txBody>
      </p:sp>
      <p:sp>
        <p:nvSpPr>
          <p:cNvPr id="7" name="Espace réservé du contenu 6"/>
          <p:cNvSpPr>
            <a:spLocks noGrp="1"/>
          </p:cNvSpPr>
          <p:nvPr>
            <p:ph sz="half" idx="1"/>
          </p:nvPr>
        </p:nvSpPr>
        <p:spPr>
          <a:xfrm>
            <a:off x="838200" y="1825625"/>
            <a:ext cx="5334000" cy="4117975"/>
          </a:xfrm>
        </p:spPr>
        <p:txBody>
          <a:bodyPr>
            <a:normAutofit/>
          </a:bodyPr>
          <a:lstStyle/>
          <a:p>
            <a:r>
              <a:rPr lang="fr-CH" dirty="0"/>
              <a:t>1</a:t>
            </a:r>
            <a:r>
              <a:rPr lang="fr-CH" baseline="30000" dirty="0"/>
              <a:t>ère</a:t>
            </a:r>
            <a:r>
              <a:rPr lang="fr-CH" dirty="0"/>
              <a:t> année (S1) :</a:t>
            </a:r>
          </a:p>
          <a:p>
            <a:pPr lvl="1"/>
            <a:r>
              <a:rPr lang="fr-CH" dirty="0"/>
              <a:t>Nouveau plan d’études cadre (réorganisation des modules et plus de cours de 3h)</a:t>
            </a:r>
          </a:p>
          <a:p>
            <a:pPr lvl="1"/>
            <a:r>
              <a:rPr lang="fr-CH" dirty="0"/>
              <a:t>Pas de soirée en apprentissage autonome (hormis la semaine 43)</a:t>
            </a:r>
          </a:p>
          <a:p>
            <a:pPr lvl="1"/>
            <a:endParaRPr lang="fr-CH" dirty="0"/>
          </a:p>
        </p:txBody>
      </p:sp>
      <p:sp>
        <p:nvSpPr>
          <p:cNvPr id="8" name="Espace réservé du contenu 7"/>
          <p:cNvSpPr>
            <a:spLocks noGrp="1"/>
          </p:cNvSpPr>
          <p:nvPr>
            <p:ph sz="half" idx="2"/>
          </p:nvPr>
        </p:nvSpPr>
        <p:spPr>
          <a:xfrm>
            <a:off x="6172199" y="1825625"/>
            <a:ext cx="5523089" cy="4117975"/>
          </a:xfrm>
        </p:spPr>
        <p:txBody>
          <a:bodyPr>
            <a:normAutofit/>
          </a:bodyPr>
          <a:lstStyle/>
          <a:p>
            <a:r>
              <a:rPr lang="fr-CH" dirty="0"/>
              <a:t>2</a:t>
            </a:r>
            <a:r>
              <a:rPr lang="fr-CH" baseline="30000" dirty="0"/>
              <a:t>ème</a:t>
            </a:r>
            <a:r>
              <a:rPr lang="fr-CH" dirty="0"/>
              <a:t> année (S3) :</a:t>
            </a:r>
          </a:p>
          <a:p>
            <a:pPr lvl="1"/>
            <a:r>
              <a:rPr lang="fr-CH" dirty="0"/>
              <a:t>Séances en apprentissage autonome organisées sur le semestre sur les soirées «en ligne»</a:t>
            </a:r>
          </a:p>
          <a:p>
            <a:pPr lvl="1"/>
            <a:r>
              <a:rPr lang="fr-CH" dirty="0"/>
              <a:t>Cours de 3h séparés en 1x2h en présentiel/en ligne et 1x1h en apprentissage autonome</a:t>
            </a:r>
          </a:p>
          <a:p>
            <a:pPr lvl="1"/>
            <a:r>
              <a:rPr lang="fr-CH" dirty="0"/>
              <a:t>Contraintes nécessitant de conserver le jeudi en alternance présentiel / en ligne</a:t>
            </a:r>
          </a:p>
        </p:txBody>
      </p:sp>
    </p:spTree>
    <p:extLst>
      <p:ext uri="{BB962C8B-B14F-4D97-AF65-F5344CB8AC3E}">
        <p14:creationId xmlns:p14="http://schemas.microsoft.com/office/powerpoint/2010/main" val="291500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1D228-D8EF-41DB-9A9B-A0789DF28C37}"/>
              </a:ext>
            </a:extLst>
          </p:cNvPr>
          <p:cNvSpPr>
            <a:spLocks noGrp="1"/>
          </p:cNvSpPr>
          <p:nvPr>
            <p:ph type="title"/>
          </p:nvPr>
        </p:nvSpPr>
        <p:spPr/>
        <p:txBody>
          <a:bodyPr/>
          <a:lstStyle/>
          <a:p>
            <a:r>
              <a:rPr lang="fr-FR" dirty="0"/>
              <a:t>Enseignements</a:t>
            </a:r>
          </a:p>
        </p:txBody>
      </p:sp>
      <p:sp>
        <p:nvSpPr>
          <p:cNvPr id="3" name="Espace réservé du contenu 2">
            <a:extLst>
              <a:ext uri="{FF2B5EF4-FFF2-40B4-BE49-F238E27FC236}">
                <a16:creationId xmlns:a16="http://schemas.microsoft.com/office/drawing/2014/main" id="{E67C40B7-B6DB-4801-AF21-7E6219AF90A4}"/>
              </a:ext>
            </a:extLst>
          </p:cNvPr>
          <p:cNvSpPr>
            <a:spLocks noGrp="1"/>
          </p:cNvSpPr>
          <p:nvPr>
            <p:ph idx="1"/>
          </p:nvPr>
        </p:nvSpPr>
        <p:spPr/>
        <p:txBody>
          <a:bodyPr>
            <a:normAutofit fontScale="92500" lnSpcReduction="20000"/>
          </a:bodyPr>
          <a:lstStyle/>
          <a:p>
            <a:r>
              <a:rPr lang="fr-FR" sz="2400" dirty="0"/>
              <a:t>Par formation Flexible, les étudiants comprennent hybride où c’est eux qui décident si et quand ils viennent suivre les cours. La HEG offre une formation </a:t>
            </a:r>
            <a:r>
              <a:rPr lang="fr-FR" sz="2400" dirty="0" err="1"/>
              <a:t>co</a:t>
            </a:r>
            <a:r>
              <a:rPr lang="fr-FR" sz="2400" dirty="0"/>
              <a:t>-modale car l’hybride est la méthode la plus critiquée par la littérature en termes d’efficacité pédagogique</a:t>
            </a:r>
          </a:p>
          <a:p>
            <a:r>
              <a:rPr lang="fr-FR" sz="2400" dirty="0"/>
              <a:t>Il faut un fort investissement de l’école pour la réussite d’un tel projet: membres du CD dans Copil, budget (forfaits nouveaux cours, formations) et ressources qualifiées</a:t>
            </a:r>
          </a:p>
          <a:p>
            <a:r>
              <a:rPr lang="fr-FR" sz="2400" dirty="0"/>
              <a:t>Mettre en place un coordinateur du programme</a:t>
            </a:r>
          </a:p>
          <a:p>
            <a:r>
              <a:rPr lang="fr-FR" sz="2400" dirty="0"/>
              <a:t>Le défi c’est d’arriver à voir, pour chaque cours, quelle est la meilleure formule (présentiel, distance, apprentissage autonome)</a:t>
            </a:r>
          </a:p>
          <a:p>
            <a:r>
              <a:rPr lang="fr-FR" sz="2400" dirty="0"/>
              <a:t>Séparer les productions en modules spécifiques (aussi limités que possibles) vs modules génériques car il va falloir bouger beaucoup de  choses</a:t>
            </a:r>
          </a:p>
          <a:p>
            <a:r>
              <a:rPr lang="fr-FR" sz="2400" dirty="0"/>
              <a:t>Attention à « respecter le contrat »: les étudiants doivent savoir à quoi s’attendre</a:t>
            </a:r>
          </a:p>
          <a:p>
            <a:endParaRPr lang="fr-FR" sz="2400" dirty="0"/>
          </a:p>
        </p:txBody>
      </p:sp>
      <p:sp>
        <p:nvSpPr>
          <p:cNvPr id="4" name="Espace réservé du numéro de diapositive 3">
            <a:extLst>
              <a:ext uri="{FF2B5EF4-FFF2-40B4-BE49-F238E27FC236}">
                <a16:creationId xmlns:a16="http://schemas.microsoft.com/office/drawing/2014/main" id="{459093DF-02D2-4B8E-A0BD-3C0D6576BB65}"/>
              </a:ext>
            </a:extLst>
          </p:cNvPr>
          <p:cNvSpPr>
            <a:spLocks noGrp="1"/>
          </p:cNvSpPr>
          <p:nvPr>
            <p:ph type="sldNum" sz="quarter" idx="12"/>
          </p:nvPr>
        </p:nvSpPr>
        <p:spPr/>
        <p:txBody>
          <a:bodyPr/>
          <a:lstStyle/>
          <a:p>
            <a:fld id="{D43150CF-46F0-4FEE-9B38-FA518C85AC0E}" type="slidenum">
              <a:rPr lang="fr-CH" smtClean="0"/>
              <a:t>12</a:t>
            </a:fld>
            <a:endParaRPr lang="fr-CH"/>
          </a:p>
        </p:txBody>
      </p:sp>
      <p:sp>
        <p:nvSpPr>
          <p:cNvPr id="5" name="Espace réservé du pied de page 4">
            <a:extLst>
              <a:ext uri="{FF2B5EF4-FFF2-40B4-BE49-F238E27FC236}">
                <a16:creationId xmlns:a16="http://schemas.microsoft.com/office/drawing/2014/main" id="{B3C76E2F-708A-460A-B9D0-1E900397D216}"/>
              </a:ext>
            </a:extLst>
          </p:cNvPr>
          <p:cNvSpPr>
            <a:spLocks noGrp="1"/>
          </p:cNvSpPr>
          <p:nvPr>
            <p:ph type="ftr" sz="quarter" idx="11"/>
          </p:nvPr>
        </p:nvSpPr>
        <p:spPr/>
        <p:txBody>
          <a:bodyPr/>
          <a:lstStyle/>
          <a:p>
            <a:endParaRPr lang="fr-CH" dirty="0"/>
          </a:p>
        </p:txBody>
      </p:sp>
    </p:spTree>
    <p:extLst>
      <p:ext uri="{BB962C8B-B14F-4D97-AF65-F5344CB8AC3E}">
        <p14:creationId xmlns:p14="http://schemas.microsoft.com/office/powerpoint/2010/main" val="72378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965625-CAD6-439F-9B86-2F950F8A0069}"/>
              </a:ext>
            </a:extLst>
          </p:cNvPr>
          <p:cNvSpPr>
            <a:spLocks noGrp="1"/>
          </p:cNvSpPr>
          <p:nvPr>
            <p:ph type="title"/>
          </p:nvPr>
        </p:nvSpPr>
        <p:spPr>
          <a:xfrm>
            <a:off x="838200" y="327418"/>
            <a:ext cx="8912551" cy="1325563"/>
          </a:xfrm>
        </p:spPr>
        <p:txBody>
          <a:bodyPr/>
          <a:lstStyle/>
          <a:p>
            <a:r>
              <a:rPr lang="fr-FR" dirty="0"/>
              <a:t>Consommations des ressources</a:t>
            </a:r>
          </a:p>
        </p:txBody>
      </p:sp>
      <p:sp>
        <p:nvSpPr>
          <p:cNvPr id="3" name="Espace réservé du contenu 2">
            <a:extLst>
              <a:ext uri="{FF2B5EF4-FFF2-40B4-BE49-F238E27FC236}">
                <a16:creationId xmlns:a16="http://schemas.microsoft.com/office/drawing/2014/main" id="{894D4532-CFC9-41D3-93CF-149D773D7FDF}"/>
              </a:ext>
            </a:extLst>
          </p:cNvPr>
          <p:cNvSpPr>
            <a:spLocks noGrp="1"/>
          </p:cNvSpPr>
          <p:nvPr>
            <p:ph idx="1"/>
          </p:nvPr>
        </p:nvSpPr>
        <p:spPr>
          <a:xfrm>
            <a:off x="319715" y="1863334"/>
            <a:ext cx="3702379" cy="4127306"/>
          </a:xfrm>
          <a:ln>
            <a:solidFill>
              <a:schemeClr val="accent1"/>
            </a:solidFill>
          </a:ln>
        </p:spPr>
        <p:txBody>
          <a:bodyPr/>
          <a:lstStyle/>
          <a:p>
            <a:r>
              <a:rPr lang="fr-FR" dirty="0"/>
              <a:t>Prévu </a:t>
            </a:r>
          </a:p>
          <a:p>
            <a:pPr marL="0" indent="0">
              <a:buNone/>
            </a:pPr>
            <a:r>
              <a:rPr lang="fr-FR" sz="1600" dirty="0"/>
              <a:t>WP1: inventaire                     12 KCHF</a:t>
            </a:r>
          </a:p>
          <a:p>
            <a:pPr marL="0" indent="0">
              <a:buNone/>
            </a:pPr>
            <a:r>
              <a:rPr lang="fr-FR" sz="1600" dirty="0"/>
              <a:t>WP2: Best practice                  4 KCHF</a:t>
            </a:r>
          </a:p>
          <a:p>
            <a:pPr marL="0" indent="0">
              <a:buNone/>
            </a:pPr>
            <a:r>
              <a:rPr lang="fr-FR" sz="1600" dirty="0"/>
              <a:t>WP3: Réseau </a:t>
            </a:r>
            <a:r>
              <a:rPr lang="fr-FR" sz="1600" dirty="0" err="1"/>
              <a:t>partic</a:t>
            </a:r>
            <a:r>
              <a:rPr lang="fr-FR" sz="1600" dirty="0"/>
              <a:t>.                1 KCHF</a:t>
            </a:r>
          </a:p>
          <a:p>
            <a:pPr marL="0" indent="0">
              <a:buNone/>
            </a:pPr>
            <a:r>
              <a:rPr lang="fr-FR" sz="1600" dirty="0"/>
              <a:t>WP4: Concept 1 &amp; retours     13 KCHF</a:t>
            </a:r>
          </a:p>
          <a:p>
            <a:pPr marL="0" indent="0">
              <a:buNone/>
            </a:pPr>
            <a:r>
              <a:rPr lang="fr-FR" sz="1600" dirty="0"/>
              <a:t>WP5: Tests itératifs                15 KCHF</a:t>
            </a:r>
          </a:p>
          <a:p>
            <a:pPr marL="0" indent="0">
              <a:buNone/>
            </a:pPr>
            <a:r>
              <a:rPr lang="fr-FR" sz="1600" dirty="0"/>
              <a:t>WP6: Finalisation                  1.5 KCHF</a:t>
            </a:r>
          </a:p>
          <a:p>
            <a:pPr marL="0" indent="0">
              <a:buNone/>
            </a:pPr>
            <a:r>
              <a:rPr lang="fr-FR" sz="1600" dirty="0"/>
              <a:t>WP7: Dissémination                 5 KCHF</a:t>
            </a:r>
          </a:p>
          <a:p>
            <a:pPr marL="0" indent="0">
              <a:buNone/>
            </a:pPr>
            <a:r>
              <a:rPr lang="fr-FR" sz="1600" dirty="0"/>
              <a:t>WP8: Project management   3.5 KCHF</a:t>
            </a:r>
          </a:p>
          <a:p>
            <a:pPr marL="0" indent="0">
              <a:buNone/>
            </a:pPr>
            <a:endParaRPr lang="fr-FR" sz="1600" dirty="0"/>
          </a:p>
          <a:p>
            <a:pPr marL="0" indent="0">
              <a:buNone/>
            </a:pPr>
            <a:r>
              <a:rPr lang="fr-FR" sz="1600" dirty="0"/>
              <a:t>Total:                                      55 KCHF</a:t>
            </a:r>
          </a:p>
        </p:txBody>
      </p:sp>
      <p:sp>
        <p:nvSpPr>
          <p:cNvPr id="4" name="Espace réservé du numéro de diapositive 3">
            <a:extLst>
              <a:ext uri="{FF2B5EF4-FFF2-40B4-BE49-F238E27FC236}">
                <a16:creationId xmlns:a16="http://schemas.microsoft.com/office/drawing/2014/main" id="{B80BCE5F-0611-47CF-9A01-593699E775C5}"/>
              </a:ext>
            </a:extLst>
          </p:cNvPr>
          <p:cNvSpPr>
            <a:spLocks noGrp="1"/>
          </p:cNvSpPr>
          <p:nvPr>
            <p:ph type="sldNum" sz="quarter" idx="12"/>
          </p:nvPr>
        </p:nvSpPr>
        <p:spPr/>
        <p:txBody>
          <a:bodyPr/>
          <a:lstStyle/>
          <a:p>
            <a:fld id="{D43150CF-46F0-4FEE-9B38-FA518C85AC0E}" type="slidenum">
              <a:rPr lang="fr-CH" smtClean="0"/>
              <a:t>13</a:t>
            </a:fld>
            <a:endParaRPr lang="fr-CH"/>
          </a:p>
        </p:txBody>
      </p:sp>
      <p:sp>
        <p:nvSpPr>
          <p:cNvPr id="5" name="Espace réservé du pied de page 4">
            <a:extLst>
              <a:ext uri="{FF2B5EF4-FFF2-40B4-BE49-F238E27FC236}">
                <a16:creationId xmlns:a16="http://schemas.microsoft.com/office/drawing/2014/main" id="{E8131ADF-472B-4FF6-A8F4-40C17BD236DC}"/>
              </a:ext>
            </a:extLst>
          </p:cNvPr>
          <p:cNvSpPr>
            <a:spLocks noGrp="1"/>
          </p:cNvSpPr>
          <p:nvPr>
            <p:ph type="ftr" sz="quarter" idx="11"/>
          </p:nvPr>
        </p:nvSpPr>
        <p:spPr/>
        <p:txBody>
          <a:bodyPr/>
          <a:lstStyle/>
          <a:p>
            <a:endParaRPr lang="fr-CH" dirty="0"/>
          </a:p>
        </p:txBody>
      </p:sp>
      <p:sp>
        <p:nvSpPr>
          <p:cNvPr id="6" name="Espace réservé du contenu 2">
            <a:extLst>
              <a:ext uri="{FF2B5EF4-FFF2-40B4-BE49-F238E27FC236}">
                <a16:creationId xmlns:a16="http://schemas.microsoft.com/office/drawing/2014/main" id="{FBF3808F-BC1C-428B-879A-6098366D9082}"/>
              </a:ext>
            </a:extLst>
          </p:cNvPr>
          <p:cNvSpPr txBox="1">
            <a:spLocks/>
          </p:cNvSpPr>
          <p:nvPr/>
        </p:nvSpPr>
        <p:spPr>
          <a:xfrm>
            <a:off x="4120293" y="1855475"/>
            <a:ext cx="3702379" cy="4127306"/>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71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861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3943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9pPr>
          </a:lstStyle>
          <a:p>
            <a:r>
              <a:rPr lang="fr-FR" dirty="0"/>
              <a:t>Réalisé</a:t>
            </a:r>
          </a:p>
          <a:p>
            <a:pPr marL="0" indent="0">
              <a:buNone/>
            </a:pPr>
            <a:r>
              <a:rPr lang="fr-FR" sz="1600" dirty="0"/>
              <a:t>Entretiens                               12 KCHF</a:t>
            </a:r>
          </a:p>
          <a:p>
            <a:pPr marL="0" indent="0">
              <a:buNone/>
            </a:pPr>
            <a:r>
              <a:rPr lang="fr-FR" sz="1600" dirty="0"/>
              <a:t>Analyse et rapport                    4 KCHF</a:t>
            </a:r>
          </a:p>
          <a:p>
            <a:pPr marL="0" indent="0">
              <a:buNone/>
            </a:pPr>
            <a:r>
              <a:rPr lang="fr-FR" sz="1600" dirty="0"/>
              <a:t>              coordinateur             12 KCHF</a:t>
            </a:r>
          </a:p>
          <a:p>
            <a:pPr marL="0" indent="0">
              <a:buNone/>
            </a:pPr>
            <a:r>
              <a:rPr lang="fr-FR" sz="1600" dirty="0"/>
              <a:t>     Entretiens                           2 KCHF</a:t>
            </a:r>
          </a:p>
          <a:p>
            <a:pPr marL="0" indent="0">
              <a:buNone/>
            </a:pPr>
            <a:r>
              <a:rPr lang="fr-FR" sz="1600" dirty="0"/>
              <a:t>Mesure                                   15 KCHF</a:t>
            </a:r>
          </a:p>
          <a:p>
            <a:pPr marL="0" indent="0">
              <a:buNone/>
            </a:pPr>
            <a:r>
              <a:rPr lang="fr-FR" sz="1600" dirty="0"/>
              <a:t>Finalisation                            1.5 KCHF</a:t>
            </a:r>
          </a:p>
          <a:p>
            <a:pPr marL="0" indent="0">
              <a:buNone/>
            </a:pPr>
            <a:r>
              <a:rPr lang="fr-FR" sz="1600" dirty="0"/>
              <a:t>Dissémination                          5 KCHF</a:t>
            </a:r>
          </a:p>
          <a:p>
            <a:pPr marL="0" indent="0">
              <a:buNone/>
            </a:pPr>
            <a:r>
              <a:rPr lang="fr-FR" sz="1600" dirty="0"/>
              <a:t>Project Management             3.5 KCHF</a:t>
            </a:r>
          </a:p>
          <a:p>
            <a:pPr marL="0" indent="0">
              <a:buNone/>
            </a:pPr>
            <a:endParaRPr lang="fr-FR" sz="1600" dirty="0"/>
          </a:p>
          <a:p>
            <a:pPr marL="0" indent="0">
              <a:buNone/>
            </a:pPr>
            <a:r>
              <a:rPr lang="fr-FR" sz="1600" dirty="0"/>
              <a:t>Total:                                      55 KCHF</a:t>
            </a:r>
          </a:p>
          <a:p>
            <a:pPr marL="0" indent="0">
              <a:buNone/>
            </a:pPr>
            <a:endParaRPr lang="fr-FR" sz="1600" dirty="0"/>
          </a:p>
        </p:txBody>
      </p:sp>
      <p:sp>
        <p:nvSpPr>
          <p:cNvPr id="7" name="Espace réservé du contenu 2">
            <a:extLst>
              <a:ext uri="{FF2B5EF4-FFF2-40B4-BE49-F238E27FC236}">
                <a16:creationId xmlns:a16="http://schemas.microsoft.com/office/drawing/2014/main" id="{E2025451-08E2-457C-8956-DD8C025186E1}"/>
              </a:ext>
            </a:extLst>
          </p:cNvPr>
          <p:cNvSpPr txBox="1">
            <a:spLocks/>
          </p:cNvSpPr>
          <p:nvPr/>
        </p:nvSpPr>
        <p:spPr>
          <a:xfrm>
            <a:off x="7930286" y="1828762"/>
            <a:ext cx="3702379" cy="4127306"/>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717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861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3943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9pPr>
          </a:lstStyle>
          <a:p>
            <a:r>
              <a:rPr lang="fr-FR" dirty="0"/>
              <a:t>Co-financement</a:t>
            </a:r>
          </a:p>
          <a:p>
            <a:pPr marL="0" indent="0">
              <a:buNone/>
            </a:pPr>
            <a:r>
              <a:rPr lang="fr-FR" sz="1600" dirty="0"/>
              <a:t>Plusieurs dizaines de milliers de Francs financés par l’école en</a:t>
            </a:r>
          </a:p>
          <a:p>
            <a:r>
              <a:rPr lang="fr-FR" sz="1600" dirty="0"/>
              <a:t>Heures de préparation de cours pour les enseignants</a:t>
            </a:r>
          </a:p>
          <a:p>
            <a:r>
              <a:rPr lang="fr-FR" sz="1600" dirty="0"/>
              <a:t>Formation des enseignants aux méthodes d’enseignement en ligne</a:t>
            </a:r>
          </a:p>
          <a:p>
            <a:r>
              <a:rPr lang="fr-FR" sz="1600" dirty="0"/>
              <a:t>Financement d’outils</a:t>
            </a:r>
          </a:p>
          <a:p>
            <a:r>
              <a:rPr lang="fr-FR" sz="1600" dirty="0"/>
              <a:t>Prise en charge d’un des vagues de mesure quantitative scientifique</a:t>
            </a:r>
          </a:p>
          <a:p>
            <a:r>
              <a:rPr lang="fr-FR" sz="1600" dirty="0"/>
              <a:t>Divers</a:t>
            </a:r>
          </a:p>
        </p:txBody>
      </p:sp>
      <p:sp>
        <p:nvSpPr>
          <p:cNvPr id="8" name="Accolade fermante 7">
            <a:extLst>
              <a:ext uri="{FF2B5EF4-FFF2-40B4-BE49-F238E27FC236}">
                <a16:creationId xmlns:a16="http://schemas.microsoft.com/office/drawing/2014/main" id="{AE8808AC-CDAD-42EF-B323-31537C63AF30}"/>
              </a:ext>
            </a:extLst>
          </p:cNvPr>
          <p:cNvSpPr/>
          <p:nvPr/>
        </p:nvSpPr>
        <p:spPr>
          <a:xfrm>
            <a:off x="4261715" y="3110845"/>
            <a:ext cx="45719" cy="509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B1922EAE-FB2F-4191-A3F4-C0AECAA8B967}"/>
              </a:ext>
            </a:extLst>
          </p:cNvPr>
          <p:cNvCxnSpPr/>
          <p:nvPr/>
        </p:nvCxnSpPr>
        <p:spPr>
          <a:xfrm flipV="1">
            <a:off x="4496586" y="3242821"/>
            <a:ext cx="339365" cy="94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567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Adaptations futures</a:t>
            </a:r>
          </a:p>
        </p:txBody>
      </p:sp>
      <p:sp>
        <p:nvSpPr>
          <p:cNvPr id="3" name="Espace réservé du contenu 2"/>
          <p:cNvSpPr>
            <a:spLocks noGrp="1"/>
          </p:cNvSpPr>
          <p:nvPr>
            <p:ph idx="1"/>
          </p:nvPr>
        </p:nvSpPr>
        <p:spPr>
          <a:xfrm>
            <a:off x="838200" y="1642457"/>
            <a:ext cx="10515600" cy="4410777"/>
          </a:xfrm>
        </p:spPr>
        <p:txBody>
          <a:bodyPr>
            <a:normAutofit fontScale="92500" lnSpcReduction="10000"/>
          </a:bodyPr>
          <a:lstStyle/>
          <a:p>
            <a:r>
              <a:rPr lang="fr-CH" dirty="0"/>
              <a:t>Evaluer et développer le concept de formation, les outils et le dispositif</a:t>
            </a:r>
          </a:p>
          <a:p>
            <a:pPr lvl="1"/>
            <a:r>
              <a:rPr lang="fr-CH" dirty="0"/>
              <a:t>Mix avec un nouveau PEC débutant en 23-24 en année 1</a:t>
            </a:r>
          </a:p>
          <a:p>
            <a:r>
              <a:rPr lang="fr-CH" dirty="0"/>
              <a:t>Distinguer les cours nécessitant plus de présentiel que d’autres</a:t>
            </a:r>
          </a:p>
          <a:p>
            <a:pPr lvl="1"/>
            <a:r>
              <a:rPr lang="fr-CH" dirty="0"/>
              <a:t>Les matières plus techniques moins propices au cours en ligne, par contre l’apprentissage autonome sous forme de vidéos et tests fonctionne bien</a:t>
            </a:r>
          </a:p>
          <a:p>
            <a:r>
              <a:rPr lang="fr-CH" dirty="0"/>
              <a:t>Introduire plus systématiquement des soirées en apprentissage autonome dès la 2</a:t>
            </a:r>
            <a:r>
              <a:rPr lang="fr-CH" baseline="30000" dirty="0"/>
              <a:t>ème</a:t>
            </a:r>
            <a:r>
              <a:rPr lang="fr-CH" dirty="0"/>
              <a:t> année</a:t>
            </a:r>
          </a:p>
          <a:p>
            <a:pPr lvl="1">
              <a:buFont typeface="Wingdings" panose="05000000000000000000" pitchFamily="2" charset="2"/>
              <a:buChar char="à"/>
            </a:pPr>
            <a:r>
              <a:rPr lang="fr-CH" dirty="0"/>
              <a:t> Augmenter la flexibilité dans l’organisation</a:t>
            </a:r>
          </a:p>
          <a:p>
            <a:pPr lvl="1">
              <a:buFont typeface="Wingdings" panose="05000000000000000000" pitchFamily="2" charset="2"/>
              <a:buChar char="à"/>
            </a:pPr>
            <a:r>
              <a:rPr lang="fr-CH" dirty="0"/>
              <a:t> Augmenter l’utilisation de forum et coaching</a:t>
            </a:r>
          </a:p>
          <a:p>
            <a:r>
              <a:rPr lang="fr-CH" dirty="0"/>
              <a:t>Plus globalement, un projet </a:t>
            </a:r>
            <a:r>
              <a:rPr lang="fr-CH" dirty="0" err="1"/>
              <a:t>interécoles</a:t>
            </a:r>
            <a:r>
              <a:rPr lang="fr-CH" dirty="0"/>
              <a:t> HEG/HETS/</a:t>
            </a:r>
            <a:r>
              <a:rPr lang="fr-CH" dirty="0" err="1"/>
              <a:t>HEdS</a:t>
            </a:r>
            <a:r>
              <a:rPr lang="fr-CH" dirty="0"/>
              <a:t> à venir, qui sera financé par la HES-SO</a:t>
            </a:r>
          </a:p>
          <a:p>
            <a:pPr marL="457200" lvl="1" indent="0">
              <a:buNone/>
            </a:pPr>
            <a:endParaRPr lang="fr-CH" dirty="0"/>
          </a:p>
          <a:p>
            <a:pPr lvl="1">
              <a:buFont typeface="Wingdings" panose="05000000000000000000" pitchFamily="2" charset="2"/>
              <a:buChar char="à"/>
            </a:pPr>
            <a:endParaRPr lang="fr-CH" dirty="0"/>
          </a:p>
        </p:txBody>
      </p:sp>
    </p:spTree>
    <p:extLst>
      <p:ext uri="{BB962C8B-B14F-4D97-AF65-F5344CB8AC3E}">
        <p14:creationId xmlns:p14="http://schemas.microsoft.com/office/powerpoint/2010/main" val="106067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8228AD-3760-4535-90E5-6952229BB04E}"/>
              </a:ext>
            </a:extLst>
          </p:cNvPr>
          <p:cNvSpPr>
            <a:spLocks noGrp="1"/>
          </p:cNvSpPr>
          <p:nvPr>
            <p:ph type="title"/>
          </p:nvPr>
        </p:nvSpPr>
        <p:spPr/>
        <p:txBody>
          <a:bodyPr/>
          <a:lstStyle/>
          <a:p>
            <a:r>
              <a:rPr lang="fr-FR" dirty="0"/>
              <a:t>Equipe:</a:t>
            </a:r>
          </a:p>
        </p:txBody>
      </p:sp>
      <p:sp>
        <p:nvSpPr>
          <p:cNvPr id="4" name="Espace réservé du numéro de diapositive 3">
            <a:extLst>
              <a:ext uri="{FF2B5EF4-FFF2-40B4-BE49-F238E27FC236}">
                <a16:creationId xmlns:a16="http://schemas.microsoft.com/office/drawing/2014/main" id="{410C343E-F5F5-46CF-AB94-CE04848FDC31}"/>
              </a:ext>
            </a:extLst>
          </p:cNvPr>
          <p:cNvSpPr>
            <a:spLocks noGrp="1"/>
          </p:cNvSpPr>
          <p:nvPr>
            <p:ph type="sldNum" sz="quarter" idx="12"/>
          </p:nvPr>
        </p:nvSpPr>
        <p:spPr/>
        <p:txBody>
          <a:bodyPr/>
          <a:lstStyle/>
          <a:p>
            <a:fld id="{D43150CF-46F0-4FEE-9B38-FA518C85AC0E}" type="slidenum">
              <a:rPr lang="fr-CH" smtClean="0"/>
              <a:t>2</a:t>
            </a:fld>
            <a:endParaRPr lang="fr-CH"/>
          </a:p>
        </p:txBody>
      </p:sp>
      <p:sp>
        <p:nvSpPr>
          <p:cNvPr id="5" name="Espace réservé du pied de page 4">
            <a:extLst>
              <a:ext uri="{FF2B5EF4-FFF2-40B4-BE49-F238E27FC236}">
                <a16:creationId xmlns:a16="http://schemas.microsoft.com/office/drawing/2014/main" id="{AEE850D5-4056-49DD-8C36-8498393E9ADC}"/>
              </a:ext>
            </a:extLst>
          </p:cNvPr>
          <p:cNvSpPr>
            <a:spLocks noGrp="1"/>
          </p:cNvSpPr>
          <p:nvPr>
            <p:ph type="ftr" sz="quarter" idx="11"/>
          </p:nvPr>
        </p:nvSpPr>
        <p:spPr/>
        <p:txBody>
          <a:bodyPr/>
          <a:lstStyle/>
          <a:p>
            <a:endParaRPr lang="fr-CH" dirty="0"/>
          </a:p>
        </p:txBody>
      </p:sp>
      <p:pic>
        <p:nvPicPr>
          <p:cNvPr id="6" name="Image 5">
            <a:extLst>
              <a:ext uri="{FF2B5EF4-FFF2-40B4-BE49-F238E27FC236}">
                <a16:creationId xmlns:a16="http://schemas.microsoft.com/office/drawing/2014/main" id="{B797747D-1C26-41A1-9A24-2187DE28AAE7}"/>
              </a:ext>
            </a:extLst>
          </p:cNvPr>
          <p:cNvPicPr>
            <a:picLocks noChangeAspect="1"/>
          </p:cNvPicPr>
          <p:nvPr/>
        </p:nvPicPr>
        <p:blipFill>
          <a:blip r:embed="rId3"/>
          <a:stretch>
            <a:fillRect/>
          </a:stretch>
        </p:blipFill>
        <p:spPr>
          <a:xfrm>
            <a:off x="858153" y="2830718"/>
            <a:ext cx="1102619" cy="1470158"/>
          </a:xfrm>
          <a:prstGeom prst="rect">
            <a:avLst/>
          </a:prstGeom>
        </p:spPr>
      </p:pic>
      <p:pic>
        <p:nvPicPr>
          <p:cNvPr id="7" name="Image 6">
            <a:extLst>
              <a:ext uri="{FF2B5EF4-FFF2-40B4-BE49-F238E27FC236}">
                <a16:creationId xmlns:a16="http://schemas.microsoft.com/office/drawing/2014/main" id="{12D979A7-C25B-4498-933B-22A7B9EF5D77}"/>
              </a:ext>
            </a:extLst>
          </p:cNvPr>
          <p:cNvPicPr>
            <a:picLocks noChangeAspect="1"/>
          </p:cNvPicPr>
          <p:nvPr/>
        </p:nvPicPr>
        <p:blipFill>
          <a:blip r:embed="rId4"/>
          <a:stretch>
            <a:fillRect/>
          </a:stretch>
        </p:blipFill>
        <p:spPr>
          <a:xfrm>
            <a:off x="2079069" y="2842384"/>
            <a:ext cx="1102619" cy="1458491"/>
          </a:xfrm>
          <a:prstGeom prst="rect">
            <a:avLst/>
          </a:prstGeom>
        </p:spPr>
      </p:pic>
      <p:pic>
        <p:nvPicPr>
          <p:cNvPr id="8" name="Image 7">
            <a:extLst>
              <a:ext uri="{FF2B5EF4-FFF2-40B4-BE49-F238E27FC236}">
                <a16:creationId xmlns:a16="http://schemas.microsoft.com/office/drawing/2014/main" id="{5B9619A1-552F-49F1-B3B9-7A30CB9DBEBF}"/>
              </a:ext>
            </a:extLst>
          </p:cNvPr>
          <p:cNvPicPr>
            <a:picLocks noChangeAspect="1"/>
          </p:cNvPicPr>
          <p:nvPr/>
        </p:nvPicPr>
        <p:blipFill>
          <a:blip r:embed="rId5"/>
          <a:stretch>
            <a:fillRect/>
          </a:stretch>
        </p:blipFill>
        <p:spPr>
          <a:xfrm>
            <a:off x="3287511" y="2844258"/>
            <a:ext cx="1102619" cy="1456618"/>
          </a:xfrm>
          <a:prstGeom prst="rect">
            <a:avLst/>
          </a:prstGeom>
        </p:spPr>
      </p:pic>
      <p:pic>
        <p:nvPicPr>
          <p:cNvPr id="9" name="Image 8">
            <a:extLst>
              <a:ext uri="{FF2B5EF4-FFF2-40B4-BE49-F238E27FC236}">
                <a16:creationId xmlns:a16="http://schemas.microsoft.com/office/drawing/2014/main" id="{556720D6-EB01-475F-A41B-9C4235B102E2}"/>
              </a:ext>
            </a:extLst>
          </p:cNvPr>
          <p:cNvPicPr>
            <a:picLocks noChangeAspect="1"/>
          </p:cNvPicPr>
          <p:nvPr/>
        </p:nvPicPr>
        <p:blipFill>
          <a:blip r:embed="rId6"/>
          <a:stretch>
            <a:fillRect/>
          </a:stretch>
        </p:blipFill>
        <p:spPr>
          <a:xfrm>
            <a:off x="7376613" y="2727802"/>
            <a:ext cx="1102620" cy="1454766"/>
          </a:xfrm>
          <a:prstGeom prst="rect">
            <a:avLst/>
          </a:prstGeom>
        </p:spPr>
      </p:pic>
      <p:sp>
        <p:nvSpPr>
          <p:cNvPr id="10" name="ZoneTexte 9">
            <a:extLst>
              <a:ext uri="{FF2B5EF4-FFF2-40B4-BE49-F238E27FC236}">
                <a16:creationId xmlns:a16="http://schemas.microsoft.com/office/drawing/2014/main" id="{8718180B-AE2D-452D-81AB-F304D99F2A1E}"/>
              </a:ext>
            </a:extLst>
          </p:cNvPr>
          <p:cNvSpPr txBox="1"/>
          <p:nvPr/>
        </p:nvSpPr>
        <p:spPr>
          <a:xfrm>
            <a:off x="4228159" y="325339"/>
            <a:ext cx="3116826" cy="461665"/>
          </a:xfrm>
          <a:prstGeom prst="rect">
            <a:avLst/>
          </a:prstGeom>
          <a:noFill/>
        </p:spPr>
        <p:txBody>
          <a:bodyPr wrap="square" rtlCol="0">
            <a:spAutoFit/>
          </a:bodyPr>
          <a:lstStyle/>
          <a:p>
            <a:pPr algn="ctr"/>
            <a:r>
              <a:rPr lang="fr-FR" sz="2400" dirty="0"/>
              <a:t>Pilotage</a:t>
            </a:r>
          </a:p>
        </p:txBody>
      </p:sp>
      <p:sp>
        <p:nvSpPr>
          <p:cNvPr id="11" name="ZoneTexte 10">
            <a:extLst>
              <a:ext uri="{FF2B5EF4-FFF2-40B4-BE49-F238E27FC236}">
                <a16:creationId xmlns:a16="http://schemas.microsoft.com/office/drawing/2014/main" id="{EB6FC6E5-9106-4CC0-ADEB-A112A43F9D00}"/>
              </a:ext>
            </a:extLst>
          </p:cNvPr>
          <p:cNvSpPr txBox="1"/>
          <p:nvPr/>
        </p:nvSpPr>
        <p:spPr>
          <a:xfrm>
            <a:off x="1220916" y="2257779"/>
            <a:ext cx="4114800" cy="461665"/>
          </a:xfrm>
          <a:prstGeom prst="rect">
            <a:avLst/>
          </a:prstGeom>
          <a:noFill/>
        </p:spPr>
        <p:txBody>
          <a:bodyPr wrap="square" rtlCol="0">
            <a:spAutoFit/>
          </a:bodyPr>
          <a:lstStyle/>
          <a:p>
            <a:r>
              <a:rPr lang="fr-FR" sz="2400" dirty="0"/>
              <a:t>Inventaire et retours qualitatifs</a:t>
            </a:r>
          </a:p>
        </p:txBody>
      </p:sp>
      <p:sp>
        <p:nvSpPr>
          <p:cNvPr id="12" name="ZoneTexte 11">
            <a:extLst>
              <a:ext uri="{FF2B5EF4-FFF2-40B4-BE49-F238E27FC236}">
                <a16:creationId xmlns:a16="http://schemas.microsoft.com/office/drawing/2014/main" id="{4BF23486-FB31-47B7-9F34-50637F3E7FE6}"/>
              </a:ext>
            </a:extLst>
          </p:cNvPr>
          <p:cNvSpPr txBox="1"/>
          <p:nvPr/>
        </p:nvSpPr>
        <p:spPr>
          <a:xfrm>
            <a:off x="7002797" y="2259581"/>
            <a:ext cx="4680155" cy="461665"/>
          </a:xfrm>
          <a:prstGeom prst="rect">
            <a:avLst/>
          </a:prstGeom>
          <a:noFill/>
        </p:spPr>
        <p:txBody>
          <a:bodyPr wrap="square" rtlCol="0">
            <a:spAutoFit/>
          </a:bodyPr>
          <a:lstStyle/>
          <a:p>
            <a:r>
              <a:rPr lang="fr-FR" sz="2400" dirty="0"/>
              <a:t>Mesures quantitatives scientifiques</a:t>
            </a:r>
          </a:p>
        </p:txBody>
      </p:sp>
      <p:sp>
        <p:nvSpPr>
          <p:cNvPr id="13" name="ZoneTexte 12">
            <a:extLst>
              <a:ext uri="{FF2B5EF4-FFF2-40B4-BE49-F238E27FC236}">
                <a16:creationId xmlns:a16="http://schemas.microsoft.com/office/drawing/2014/main" id="{2325CB70-D547-40DD-A68B-4349D9D2E8BB}"/>
              </a:ext>
            </a:extLst>
          </p:cNvPr>
          <p:cNvSpPr txBox="1"/>
          <p:nvPr/>
        </p:nvSpPr>
        <p:spPr>
          <a:xfrm>
            <a:off x="3600162" y="4476251"/>
            <a:ext cx="4177458" cy="461665"/>
          </a:xfrm>
          <a:prstGeom prst="rect">
            <a:avLst/>
          </a:prstGeom>
          <a:noFill/>
        </p:spPr>
        <p:txBody>
          <a:bodyPr wrap="square" rtlCol="0">
            <a:spAutoFit/>
          </a:bodyPr>
          <a:lstStyle/>
          <a:p>
            <a:pPr algn="ctr"/>
            <a:r>
              <a:rPr lang="fr-FR" sz="2400" dirty="0"/>
              <a:t>Opérationnalisation</a:t>
            </a:r>
          </a:p>
        </p:txBody>
      </p:sp>
      <p:pic>
        <p:nvPicPr>
          <p:cNvPr id="16" name="Image 15">
            <a:extLst>
              <a:ext uri="{FF2B5EF4-FFF2-40B4-BE49-F238E27FC236}">
                <a16:creationId xmlns:a16="http://schemas.microsoft.com/office/drawing/2014/main" id="{70AC4D1F-364A-48ED-8DA5-82F5BDBA4FE2}"/>
              </a:ext>
            </a:extLst>
          </p:cNvPr>
          <p:cNvPicPr>
            <a:picLocks noChangeAspect="1"/>
          </p:cNvPicPr>
          <p:nvPr/>
        </p:nvPicPr>
        <p:blipFill>
          <a:blip r:embed="rId7"/>
          <a:stretch>
            <a:fillRect/>
          </a:stretch>
        </p:blipFill>
        <p:spPr>
          <a:xfrm>
            <a:off x="9774806" y="2715902"/>
            <a:ext cx="1102619" cy="1462421"/>
          </a:xfrm>
          <a:prstGeom prst="rect">
            <a:avLst/>
          </a:prstGeom>
        </p:spPr>
      </p:pic>
      <p:pic>
        <p:nvPicPr>
          <p:cNvPr id="17" name="Image 16">
            <a:extLst>
              <a:ext uri="{FF2B5EF4-FFF2-40B4-BE49-F238E27FC236}">
                <a16:creationId xmlns:a16="http://schemas.microsoft.com/office/drawing/2014/main" id="{294A6221-4566-4EAB-8FD1-30C1FEAA7D5B}"/>
              </a:ext>
            </a:extLst>
          </p:cNvPr>
          <p:cNvPicPr>
            <a:picLocks noChangeAspect="1"/>
          </p:cNvPicPr>
          <p:nvPr/>
        </p:nvPicPr>
        <p:blipFill>
          <a:blip r:embed="rId8"/>
          <a:stretch>
            <a:fillRect/>
          </a:stretch>
        </p:blipFill>
        <p:spPr>
          <a:xfrm>
            <a:off x="8572927" y="2715901"/>
            <a:ext cx="1102619" cy="1462421"/>
          </a:xfrm>
          <a:prstGeom prst="rect">
            <a:avLst/>
          </a:prstGeom>
        </p:spPr>
      </p:pic>
      <p:pic>
        <p:nvPicPr>
          <p:cNvPr id="18" name="Image 17">
            <a:extLst>
              <a:ext uri="{FF2B5EF4-FFF2-40B4-BE49-F238E27FC236}">
                <a16:creationId xmlns:a16="http://schemas.microsoft.com/office/drawing/2014/main" id="{438D4E02-4046-4BB3-9D9F-8B83708C75CA}"/>
              </a:ext>
            </a:extLst>
          </p:cNvPr>
          <p:cNvPicPr>
            <a:picLocks noChangeAspect="1"/>
          </p:cNvPicPr>
          <p:nvPr/>
        </p:nvPicPr>
        <p:blipFill>
          <a:blip r:embed="rId3"/>
          <a:stretch>
            <a:fillRect/>
          </a:stretch>
        </p:blipFill>
        <p:spPr>
          <a:xfrm>
            <a:off x="6990152" y="792341"/>
            <a:ext cx="1102619" cy="1470158"/>
          </a:xfrm>
          <a:prstGeom prst="rect">
            <a:avLst/>
          </a:prstGeom>
        </p:spPr>
      </p:pic>
      <p:pic>
        <p:nvPicPr>
          <p:cNvPr id="19" name="Image 18">
            <a:extLst>
              <a:ext uri="{FF2B5EF4-FFF2-40B4-BE49-F238E27FC236}">
                <a16:creationId xmlns:a16="http://schemas.microsoft.com/office/drawing/2014/main" id="{70EBF748-3491-463C-A7B6-B65933EF1B47}"/>
              </a:ext>
            </a:extLst>
          </p:cNvPr>
          <p:cNvPicPr>
            <a:picLocks noChangeAspect="1"/>
          </p:cNvPicPr>
          <p:nvPr/>
        </p:nvPicPr>
        <p:blipFill>
          <a:blip r:embed="rId9"/>
          <a:stretch>
            <a:fillRect/>
          </a:stretch>
        </p:blipFill>
        <p:spPr>
          <a:xfrm>
            <a:off x="4616373" y="781364"/>
            <a:ext cx="1149724" cy="1478216"/>
          </a:xfrm>
          <a:prstGeom prst="rect">
            <a:avLst/>
          </a:prstGeom>
        </p:spPr>
      </p:pic>
      <p:pic>
        <p:nvPicPr>
          <p:cNvPr id="20" name="Image 19">
            <a:extLst>
              <a:ext uri="{FF2B5EF4-FFF2-40B4-BE49-F238E27FC236}">
                <a16:creationId xmlns:a16="http://schemas.microsoft.com/office/drawing/2014/main" id="{42EC2C11-2F0E-4440-B0C4-2DAA7C6BDA51}"/>
              </a:ext>
            </a:extLst>
          </p:cNvPr>
          <p:cNvPicPr>
            <a:picLocks noChangeAspect="1"/>
          </p:cNvPicPr>
          <p:nvPr/>
        </p:nvPicPr>
        <p:blipFill>
          <a:blip r:embed="rId9"/>
          <a:stretch>
            <a:fillRect/>
          </a:stretch>
        </p:blipFill>
        <p:spPr>
          <a:xfrm>
            <a:off x="3832394" y="4889583"/>
            <a:ext cx="1149724" cy="1478216"/>
          </a:xfrm>
          <a:prstGeom prst="rect">
            <a:avLst/>
          </a:prstGeom>
        </p:spPr>
      </p:pic>
      <p:pic>
        <p:nvPicPr>
          <p:cNvPr id="21" name="Image 20">
            <a:extLst>
              <a:ext uri="{FF2B5EF4-FFF2-40B4-BE49-F238E27FC236}">
                <a16:creationId xmlns:a16="http://schemas.microsoft.com/office/drawing/2014/main" id="{EE801DDA-E75B-48AB-87E9-84C3C9BAFAC1}"/>
              </a:ext>
            </a:extLst>
          </p:cNvPr>
          <p:cNvPicPr>
            <a:picLocks noChangeAspect="1"/>
          </p:cNvPicPr>
          <p:nvPr/>
        </p:nvPicPr>
        <p:blipFill>
          <a:blip r:embed="rId10"/>
          <a:stretch>
            <a:fillRect/>
          </a:stretch>
        </p:blipFill>
        <p:spPr>
          <a:xfrm>
            <a:off x="4993450" y="4876106"/>
            <a:ext cx="1149724" cy="1491693"/>
          </a:xfrm>
          <a:prstGeom prst="rect">
            <a:avLst/>
          </a:prstGeom>
        </p:spPr>
      </p:pic>
      <p:pic>
        <p:nvPicPr>
          <p:cNvPr id="22" name="Image 21">
            <a:extLst>
              <a:ext uri="{FF2B5EF4-FFF2-40B4-BE49-F238E27FC236}">
                <a16:creationId xmlns:a16="http://schemas.microsoft.com/office/drawing/2014/main" id="{9991D382-3E19-4A94-9F8E-268E484B77ED}"/>
              </a:ext>
            </a:extLst>
          </p:cNvPr>
          <p:cNvPicPr>
            <a:picLocks noChangeAspect="1"/>
          </p:cNvPicPr>
          <p:nvPr/>
        </p:nvPicPr>
        <p:blipFill>
          <a:blip r:embed="rId11"/>
          <a:stretch>
            <a:fillRect/>
          </a:stretch>
        </p:blipFill>
        <p:spPr>
          <a:xfrm>
            <a:off x="6171851" y="4877784"/>
            <a:ext cx="1149724" cy="1485797"/>
          </a:xfrm>
          <a:prstGeom prst="rect">
            <a:avLst/>
          </a:prstGeom>
        </p:spPr>
      </p:pic>
      <p:pic>
        <p:nvPicPr>
          <p:cNvPr id="23" name="Image 22">
            <a:extLst>
              <a:ext uri="{FF2B5EF4-FFF2-40B4-BE49-F238E27FC236}">
                <a16:creationId xmlns:a16="http://schemas.microsoft.com/office/drawing/2014/main" id="{EDCAC7C9-E501-4AC3-BA59-73545AECCA68}"/>
              </a:ext>
            </a:extLst>
          </p:cNvPr>
          <p:cNvPicPr>
            <a:picLocks noChangeAspect="1"/>
          </p:cNvPicPr>
          <p:nvPr/>
        </p:nvPicPr>
        <p:blipFill>
          <a:blip r:embed="rId10"/>
          <a:stretch>
            <a:fillRect/>
          </a:stretch>
        </p:blipFill>
        <p:spPr>
          <a:xfrm>
            <a:off x="5808494" y="759829"/>
            <a:ext cx="1149724" cy="1491693"/>
          </a:xfrm>
          <a:prstGeom prst="rect">
            <a:avLst/>
          </a:prstGeom>
        </p:spPr>
      </p:pic>
      <p:pic>
        <p:nvPicPr>
          <p:cNvPr id="24" name="Image 23">
            <a:extLst>
              <a:ext uri="{FF2B5EF4-FFF2-40B4-BE49-F238E27FC236}">
                <a16:creationId xmlns:a16="http://schemas.microsoft.com/office/drawing/2014/main" id="{2FA6CBA2-D82C-4C4C-8316-311FBF95E002}"/>
              </a:ext>
            </a:extLst>
          </p:cNvPr>
          <p:cNvPicPr>
            <a:picLocks noChangeAspect="1"/>
          </p:cNvPicPr>
          <p:nvPr/>
        </p:nvPicPr>
        <p:blipFill>
          <a:blip r:embed="rId12"/>
          <a:stretch>
            <a:fillRect/>
          </a:stretch>
        </p:blipFill>
        <p:spPr>
          <a:xfrm>
            <a:off x="3521276" y="792341"/>
            <a:ext cx="1071553" cy="1461739"/>
          </a:xfrm>
          <a:prstGeom prst="rect">
            <a:avLst/>
          </a:prstGeom>
        </p:spPr>
      </p:pic>
      <p:sp>
        <p:nvSpPr>
          <p:cNvPr id="25" name="ZoneTexte 24">
            <a:extLst>
              <a:ext uri="{FF2B5EF4-FFF2-40B4-BE49-F238E27FC236}">
                <a16:creationId xmlns:a16="http://schemas.microsoft.com/office/drawing/2014/main" id="{7D5A316A-0CEC-4C41-B51A-18DF87437E38}"/>
              </a:ext>
            </a:extLst>
          </p:cNvPr>
          <p:cNvSpPr txBox="1"/>
          <p:nvPr/>
        </p:nvSpPr>
        <p:spPr>
          <a:xfrm>
            <a:off x="7750357" y="5048062"/>
            <a:ext cx="2291242" cy="1200329"/>
          </a:xfrm>
          <a:prstGeom prst="rect">
            <a:avLst/>
          </a:prstGeom>
          <a:noFill/>
        </p:spPr>
        <p:txBody>
          <a:bodyPr wrap="square" rtlCol="0">
            <a:spAutoFit/>
          </a:bodyPr>
          <a:lstStyle/>
          <a:p>
            <a:r>
              <a:rPr lang="fr-FR" dirty="0"/>
              <a:t>Et tous les enseignants motivés participants de la filière EE</a:t>
            </a:r>
          </a:p>
        </p:txBody>
      </p:sp>
      <p:pic>
        <p:nvPicPr>
          <p:cNvPr id="26" name="Image 25">
            <a:extLst>
              <a:ext uri="{FF2B5EF4-FFF2-40B4-BE49-F238E27FC236}">
                <a16:creationId xmlns:a16="http://schemas.microsoft.com/office/drawing/2014/main" id="{EC1C2727-F0BC-4A1A-8361-CDD87C34510B}"/>
              </a:ext>
            </a:extLst>
          </p:cNvPr>
          <p:cNvPicPr>
            <a:picLocks noChangeAspect="1"/>
          </p:cNvPicPr>
          <p:nvPr/>
        </p:nvPicPr>
        <p:blipFill>
          <a:blip r:embed="rId10"/>
          <a:stretch>
            <a:fillRect/>
          </a:stretch>
        </p:blipFill>
        <p:spPr>
          <a:xfrm>
            <a:off x="4463054" y="2833490"/>
            <a:ext cx="1139337" cy="1478217"/>
          </a:xfrm>
          <a:prstGeom prst="rect">
            <a:avLst/>
          </a:prstGeom>
        </p:spPr>
      </p:pic>
      <p:sp>
        <p:nvSpPr>
          <p:cNvPr id="27" name="ZoneTexte 26">
            <a:extLst>
              <a:ext uri="{FF2B5EF4-FFF2-40B4-BE49-F238E27FC236}">
                <a16:creationId xmlns:a16="http://schemas.microsoft.com/office/drawing/2014/main" id="{42106D3F-48C9-487E-84DC-A36095CD7083}"/>
              </a:ext>
            </a:extLst>
          </p:cNvPr>
          <p:cNvSpPr txBox="1"/>
          <p:nvPr/>
        </p:nvSpPr>
        <p:spPr>
          <a:xfrm>
            <a:off x="6844106" y="4089948"/>
            <a:ext cx="4680155" cy="400110"/>
          </a:xfrm>
          <a:prstGeom prst="rect">
            <a:avLst/>
          </a:prstGeom>
          <a:noFill/>
        </p:spPr>
        <p:txBody>
          <a:bodyPr wrap="square" rtlCol="0">
            <a:spAutoFit/>
          </a:bodyPr>
          <a:lstStyle/>
          <a:p>
            <a:pPr algn="ctr"/>
            <a:r>
              <a:rPr lang="fr-FR" sz="2000" dirty="0"/>
              <a:t>Observatoire de la formation</a:t>
            </a:r>
          </a:p>
        </p:txBody>
      </p:sp>
    </p:spTree>
    <p:extLst>
      <p:ext uri="{BB962C8B-B14F-4D97-AF65-F5344CB8AC3E}">
        <p14:creationId xmlns:p14="http://schemas.microsoft.com/office/powerpoint/2010/main" val="372326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7F2E49-A524-44F5-9BC0-D3BD9DDE1B82}"/>
              </a:ext>
            </a:extLst>
          </p:cNvPr>
          <p:cNvSpPr>
            <a:spLocks noGrp="1"/>
          </p:cNvSpPr>
          <p:nvPr>
            <p:ph type="title"/>
          </p:nvPr>
        </p:nvSpPr>
        <p:spPr/>
        <p:txBody>
          <a:bodyPr/>
          <a:lstStyle/>
          <a:p>
            <a:r>
              <a:rPr lang="fr-FR" dirty="0"/>
              <a:t>Equipe</a:t>
            </a:r>
          </a:p>
        </p:txBody>
      </p:sp>
      <p:sp>
        <p:nvSpPr>
          <p:cNvPr id="3" name="Espace réservé du contenu 2">
            <a:extLst>
              <a:ext uri="{FF2B5EF4-FFF2-40B4-BE49-F238E27FC236}">
                <a16:creationId xmlns:a16="http://schemas.microsoft.com/office/drawing/2014/main" id="{B763B9C3-91A6-4349-8923-65BC1CBD408E}"/>
              </a:ext>
            </a:extLst>
          </p:cNvPr>
          <p:cNvSpPr>
            <a:spLocks noGrp="1"/>
          </p:cNvSpPr>
          <p:nvPr>
            <p:ph idx="1"/>
          </p:nvPr>
        </p:nvSpPr>
        <p:spPr>
          <a:xfrm>
            <a:off x="838200" y="1578491"/>
            <a:ext cx="10515600" cy="4435810"/>
          </a:xfrm>
        </p:spPr>
        <p:txBody>
          <a:bodyPr>
            <a:normAutofit fontScale="55000" lnSpcReduction="20000"/>
          </a:bodyPr>
          <a:lstStyle/>
          <a:p>
            <a:r>
              <a:rPr lang="fr-FR" sz="3300" b="1" dirty="0"/>
              <a:t>Pilotage:</a:t>
            </a:r>
          </a:p>
          <a:p>
            <a:pPr lvl="1"/>
            <a:r>
              <a:rPr lang="fr-FR" sz="2500" dirty="0"/>
              <a:t>Xavier Burdet, Responsable de la coordination de l’enseignement et des relations internationales – membre du CD</a:t>
            </a:r>
          </a:p>
          <a:p>
            <a:pPr lvl="1"/>
            <a:r>
              <a:rPr lang="fr-FR" sz="2500" dirty="0"/>
              <a:t>Nathalie Brender: responsable de filière EE – membre du CD</a:t>
            </a:r>
          </a:p>
          <a:p>
            <a:pPr lvl="1"/>
            <a:r>
              <a:rPr lang="fr-FR" sz="2500" dirty="0"/>
              <a:t>Caroline Schaerer: Coordinatrice de la mise en place du projet</a:t>
            </a:r>
          </a:p>
          <a:p>
            <a:pPr lvl="1"/>
            <a:r>
              <a:rPr lang="fr-FR" sz="2500" dirty="0"/>
              <a:t>Sabine Emad: responsable du projet</a:t>
            </a:r>
          </a:p>
          <a:p>
            <a:r>
              <a:rPr lang="fr-FR" sz="3300" b="1" dirty="0"/>
              <a:t>Inventaire et retours qualitatifs:</a:t>
            </a:r>
          </a:p>
          <a:p>
            <a:pPr lvl="1"/>
            <a:r>
              <a:rPr lang="fr-FR" sz="2500" dirty="0"/>
              <a:t>Sabine Emad: responsable du projet</a:t>
            </a:r>
          </a:p>
          <a:p>
            <a:pPr lvl="1"/>
            <a:r>
              <a:rPr lang="fr-FR" sz="2500" dirty="0"/>
              <a:t>Caroline Schaerer: coordinatrice de la mise en place du projet</a:t>
            </a:r>
          </a:p>
          <a:p>
            <a:pPr lvl="1"/>
            <a:r>
              <a:rPr lang="fr-FR" sz="2500" dirty="0"/>
              <a:t>Leana Mannshardt: assistante</a:t>
            </a:r>
          </a:p>
          <a:p>
            <a:pPr lvl="1"/>
            <a:r>
              <a:rPr lang="fr-FR" sz="2500" dirty="0"/>
              <a:t>Félicia Soulikhan: assistante doctorante</a:t>
            </a:r>
          </a:p>
          <a:p>
            <a:r>
              <a:rPr lang="fr-FR" sz="3300" b="1" dirty="0"/>
              <a:t>Mesure quantitative</a:t>
            </a:r>
          </a:p>
          <a:p>
            <a:pPr lvl="1"/>
            <a:r>
              <a:rPr lang="fr-FR" sz="2500" dirty="0"/>
              <a:t>José Ramirez: Responsable de l’observatoire de la formation</a:t>
            </a:r>
          </a:p>
          <a:p>
            <a:pPr lvl="1"/>
            <a:r>
              <a:rPr lang="fr-FR" sz="2500" dirty="0"/>
              <a:t>Soledad Fernandez: observatoire de la formation</a:t>
            </a:r>
          </a:p>
          <a:p>
            <a:pPr lvl="1"/>
            <a:r>
              <a:rPr lang="fr-FR" sz="2500" dirty="0"/>
              <a:t>Joelle Latina: observatoire de la formation</a:t>
            </a:r>
          </a:p>
          <a:p>
            <a:r>
              <a:rPr lang="fr-FR" sz="3300" b="1" dirty="0"/>
              <a:t>Opérationnalisation:</a:t>
            </a:r>
          </a:p>
          <a:p>
            <a:pPr lvl="1"/>
            <a:r>
              <a:rPr lang="fr-FR" sz="2500" dirty="0"/>
              <a:t>Nathalie Brender: responsable de la filière EE</a:t>
            </a:r>
          </a:p>
          <a:p>
            <a:pPr lvl="1"/>
            <a:r>
              <a:rPr lang="fr-FR" sz="2500" dirty="0"/>
              <a:t>Caroline Schaerer: Coordinatrice de la mise en place du projet</a:t>
            </a:r>
          </a:p>
          <a:p>
            <a:pPr lvl="1"/>
            <a:r>
              <a:rPr lang="fr-FR" sz="2500" dirty="0"/>
              <a:t>Martine Wittig: responsable administrative de la filière EE</a:t>
            </a:r>
          </a:p>
          <a:p>
            <a:pPr lvl="1"/>
            <a:r>
              <a:rPr lang="fr-FR" sz="2500" dirty="0"/>
              <a:t>… </a:t>
            </a:r>
            <a:r>
              <a:rPr lang="fr-CH" sz="2500" dirty="0"/>
              <a:t>Et tous les enseignants motivés participants de la filière EE</a:t>
            </a:r>
          </a:p>
          <a:p>
            <a:pPr marL="457200" lvl="1" indent="0">
              <a:buNone/>
            </a:pPr>
            <a:endParaRPr lang="fr-FR" sz="2500" dirty="0"/>
          </a:p>
        </p:txBody>
      </p:sp>
      <p:sp>
        <p:nvSpPr>
          <p:cNvPr id="4" name="Espace réservé du numéro de diapositive 3">
            <a:extLst>
              <a:ext uri="{FF2B5EF4-FFF2-40B4-BE49-F238E27FC236}">
                <a16:creationId xmlns:a16="http://schemas.microsoft.com/office/drawing/2014/main" id="{FDF2F8D1-CAAF-4555-87A8-B9F763F4C1F1}"/>
              </a:ext>
            </a:extLst>
          </p:cNvPr>
          <p:cNvSpPr>
            <a:spLocks noGrp="1"/>
          </p:cNvSpPr>
          <p:nvPr>
            <p:ph type="sldNum" sz="quarter" idx="12"/>
          </p:nvPr>
        </p:nvSpPr>
        <p:spPr/>
        <p:txBody>
          <a:bodyPr/>
          <a:lstStyle/>
          <a:p>
            <a:fld id="{D43150CF-46F0-4FEE-9B38-FA518C85AC0E}" type="slidenum">
              <a:rPr lang="fr-CH" smtClean="0"/>
              <a:t>3</a:t>
            </a:fld>
            <a:endParaRPr lang="fr-CH"/>
          </a:p>
        </p:txBody>
      </p:sp>
      <p:sp>
        <p:nvSpPr>
          <p:cNvPr id="5" name="Espace réservé du pied de page 4">
            <a:extLst>
              <a:ext uri="{FF2B5EF4-FFF2-40B4-BE49-F238E27FC236}">
                <a16:creationId xmlns:a16="http://schemas.microsoft.com/office/drawing/2014/main" id="{C9505543-22AF-4A06-8BA7-9A77528A1069}"/>
              </a:ext>
            </a:extLst>
          </p:cNvPr>
          <p:cNvSpPr>
            <a:spLocks noGrp="1"/>
          </p:cNvSpPr>
          <p:nvPr>
            <p:ph type="ftr" sz="quarter" idx="11"/>
          </p:nvPr>
        </p:nvSpPr>
        <p:spPr/>
        <p:txBody>
          <a:bodyPr/>
          <a:lstStyle/>
          <a:p>
            <a:endParaRPr lang="fr-CH" dirty="0"/>
          </a:p>
        </p:txBody>
      </p:sp>
    </p:spTree>
    <p:extLst>
      <p:ext uri="{BB962C8B-B14F-4D97-AF65-F5344CB8AC3E}">
        <p14:creationId xmlns:p14="http://schemas.microsoft.com/office/powerpoint/2010/main" val="132242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BE4416-0E8F-4929-A74D-AF8CB52593E4}"/>
              </a:ext>
            </a:extLst>
          </p:cNvPr>
          <p:cNvSpPr>
            <a:spLocks noGrp="1"/>
          </p:cNvSpPr>
          <p:nvPr>
            <p:ph type="title"/>
          </p:nvPr>
        </p:nvSpPr>
        <p:spPr/>
        <p:txBody>
          <a:bodyPr/>
          <a:lstStyle/>
          <a:p>
            <a:r>
              <a:rPr lang="fr-FR" dirty="0"/>
              <a:t>Contexte </a:t>
            </a:r>
          </a:p>
        </p:txBody>
      </p:sp>
      <p:sp>
        <p:nvSpPr>
          <p:cNvPr id="3" name="Espace réservé du contenu 2">
            <a:extLst>
              <a:ext uri="{FF2B5EF4-FFF2-40B4-BE49-F238E27FC236}">
                <a16:creationId xmlns:a16="http://schemas.microsoft.com/office/drawing/2014/main" id="{5586553F-7A85-4158-86FE-C69F29029137}"/>
              </a:ext>
            </a:extLst>
          </p:cNvPr>
          <p:cNvSpPr>
            <a:spLocks noGrp="1"/>
          </p:cNvSpPr>
          <p:nvPr>
            <p:ph idx="1"/>
          </p:nvPr>
        </p:nvSpPr>
        <p:spPr/>
        <p:txBody>
          <a:bodyPr>
            <a:normAutofit/>
          </a:bodyPr>
          <a:lstStyle/>
          <a:p>
            <a:r>
              <a:rPr lang="fr-FR" dirty="0"/>
              <a:t>Expérience de la formation à distance </a:t>
            </a:r>
            <a:r>
              <a:rPr lang="fr-FR" dirty="0" err="1"/>
              <a:t>Covid</a:t>
            </a:r>
            <a:endParaRPr lang="fr-FR" dirty="0"/>
          </a:p>
          <a:p>
            <a:r>
              <a:rPr lang="fr-FR" dirty="0"/>
              <a:t>Plus de 50% des étudiants en-emploi étaient insatisfaits des temps de trajets vers la HEG, de l’adéquation entre cours et emploi et de la répartition de temps entre cours et emploi </a:t>
            </a:r>
          </a:p>
          <a:p>
            <a:r>
              <a:rPr lang="fr-FR" dirty="0"/>
              <a:t>Prés de 90% des 1 ères années et plus de 95% des 2, 3 et 4eme années se déclaraient favorables à un cursus flexible </a:t>
            </a:r>
          </a:p>
          <a:p>
            <a:r>
              <a:rPr lang="fr-FR" dirty="0"/>
              <a:t>La majorité se déclarait favorable à un mix présentiel – à distance et synchrone – asynchrone, avec un plus fort pourcentage de présentiel pour les matières techniques</a:t>
            </a:r>
          </a:p>
        </p:txBody>
      </p:sp>
      <p:sp>
        <p:nvSpPr>
          <p:cNvPr id="4" name="Espace réservé du numéro de diapositive 3">
            <a:extLst>
              <a:ext uri="{FF2B5EF4-FFF2-40B4-BE49-F238E27FC236}">
                <a16:creationId xmlns:a16="http://schemas.microsoft.com/office/drawing/2014/main" id="{F728E78A-57E0-4821-BF45-24AD2C66CE6B}"/>
              </a:ext>
            </a:extLst>
          </p:cNvPr>
          <p:cNvSpPr>
            <a:spLocks noGrp="1"/>
          </p:cNvSpPr>
          <p:nvPr>
            <p:ph type="sldNum" sz="quarter" idx="12"/>
          </p:nvPr>
        </p:nvSpPr>
        <p:spPr/>
        <p:txBody>
          <a:bodyPr/>
          <a:lstStyle/>
          <a:p>
            <a:fld id="{D43150CF-46F0-4FEE-9B38-FA518C85AC0E}" type="slidenum">
              <a:rPr lang="fr-CH" smtClean="0"/>
              <a:t>4</a:t>
            </a:fld>
            <a:endParaRPr lang="fr-CH"/>
          </a:p>
        </p:txBody>
      </p:sp>
      <p:sp>
        <p:nvSpPr>
          <p:cNvPr id="5" name="Espace réservé du pied de page 4">
            <a:extLst>
              <a:ext uri="{FF2B5EF4-FFF2-40B4-BE49-F238E27FC236}">
                <a16:creationId xmlns:a16="http://schemas.microsoft.com/office/drawing/2014/main" id="{22D5ABAD-F811-4A03-A6E6-90C5CA625B48}"/>
              </a:ext>
            </a:extLst>
          </p:cNvPr>
          <p:cNvSpPr>
            <a:spLocks noGrp="1"/>
          </p:cNvSpPr>
          <p:nvPr>
            <p:ph type="ftr" sz="quarter" idx="11"/>
          </p:nvPr>
        </p:nvSpPr>
        <p:spPr/>
        <p:txBody>
          <a:bodyPr/>
          <a:lstStyle/>
          <a:p>
            <a:endParaRPr lang="fr-CH" dirty="0"/>
          </a:p>
        </p:txBody>
      </p:sp>
    </p:spTree>
    <p:extLst>
      <p:ext uri="{BB962C8B-B14F-4D97-AF65-F5344CB8AC3E}">
        <p14:creationId xmlns:p14="http://schemas.microsoft.com/office/powerpoint/2010/main" val="370554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Intention du projet</a:t>
            </a:r>
          </a:p>
        </p:txBody>
      </p:sp>
      <p:sp>
        <p:nvSpPr>
          <p:cNvPr id="3" name="Espace réservé du contenu 2"/>
          <p:cNvSpPr>
            <a:spLocks noGrp="1"/>
          </p:cNvSpPr>
          <p:nvPr>
            <p:ph idx="1"/>
          </p:nvPr>
        </p:nvSpPr>
        <p:spPr/>
        <p:txBody>
          <a:bodyPr>
            <a:normAutofit fontScale="92500" lnSpcReduction="20000"/>
          </a:bodyPr>
          <a:lstStyle/>
          <a:p>
            <a:r>
              <a:rPr lang="fr-CH" dirty="0"/>
              <a:t>Flexibilisation du cursus étudiants En emploi de la filière économie d’entreprise HEG Genève grâce à la transformation numérique</a:t>
            </a:r>
          </a:p>
          <a:p>
            <a:pPr lvl="1"/>
            <a:r>
              <a:rPr lang="fr-CH" dirty="0"/>
              <a:t>Objectif stratégique de maintenir voire d’augmenter le nombre d’étudiants inscrits dans le cursus En emploi </a:t>
            </a:r>
          </a:p>
          <a:p>
            <a:r>
              <a:rPr lang="fr-CH" dirty="0"/>
              <a:t>Sous-objectifs:</a:t>
            </a:r>
          </a:p>
          <a:p>
            <a:pPr lvl="1"/>
            <a:r>
              <a:rPr lang="fr-CH" dirty="0"/>
              <a:t>Court terme</a:t>
            </a:r>
          </a:p>
          <a:p>
            <a:pPr lvl="2"/>
            <a:r>
              <a:rPr lang="fr-CH" dirty="0"/>
              <a:t>Inventaire et retours d’expérience de l’enseignement à distance pendant le COVID</a:t>
            </a:r>
          </a:p>
          <a:p>
            <a:pPr lvl="3"/>
            <a:r>
              <a:rPr lang="fr-CH" dirty="0">
                <a:sym typeface="Wingdings" panose="05000000000000000000" pitchFamily="2" charset="2"/>
              </a:rPr>
              <a:t> identifier meilleures pratiques</a:t>
            </a:r>
          </a:p>
          <a:p>
            <a:pPr lvl="1"/>
            <a:r>
              <a:rPr lang="fr-CH" dirty="0"/>
              <a:t>Moyen terme</a:t>
            </a:r>
          </a:p>
          <a:p>
            <a:pPr lvl="2"/>
            <a:r>
              <a:rPr lang="fr-CH" dirty="0"/>
              <a:t>Développer un cursus flexible pour les EEW</a:t>
            </a:r>
          </a:p>
          <a:p>
            <a:pPr lvl="3"/>
            <a:r>
              <a:rPr lang="fr-CH" dirty="0"/>
              <a:t>Processus participatif interactif</a:t>
            </a:r>
          </a:p>
          <a:p>
            <a:pPr lvl="1"/>
            <a:r>
              <a:rPr lang="fr-CH" dirty="0"/>
              <a:t>Dissémination</a:t>
            </a:r>
          </a:p>
          <a:p>
            <a:pPr lvl="2"/>
            <a:r>
              <a:rPr lang="fr-CH" dirty="0"/>
              <a:t>Auprès d’autres filières / autres écoles</a:t>
            </a:r>
          </a:p>
        </p:txBody>
      </p:sp>
      <p:sp>
        <p:nvSpPr>
          <p:cNvPr id="4" name="Espace réservé du numéro de diapositive 3"/>
          <p:cNvSpPr>
            <a:spLocks noGrp="1"/>
          </p:cNvSpPr>
          <p:nvPr>
            <p:ph type="sldNum" sz="quarter" idx="12"/>
          </p:nvPr>
        </p:nvSpPr>
        <p:spPr/>
        <p:txBody>
          <a:bodyPr/>
          <a:lstStyle/>
          <a:p>
            <a:fld id="{D43150CF-46F0-4FEE-9B38-FA518C85AC0E}" type="slidenum">
              <a:rPr lang="fr-CH" smtClean="0"/>
              <a:t>5</a:t>
            </a:fld>
            <a:endParaRPr lang="fr-CH"/>
          </a:p>
        </p:txBody>
      </p:sp>
      <p:sp>
        <p:nvSpPr>
          <p:cNvPr id="5" name="Espace réservé du pied de page 4"/>
          <p:cNvSpPr>
            <a:spLocks noGrp="1"/>
          </p:cNvSpPr>
          <p:nvPr>
            <p:ph type="ftr" sz="quarter" idx="11"/>
          </p:nvPr>
        </p:nvSpPr>
        <p:spPr/>
        <p:txBody>
          <a:bodyPr/>
          <a:lstStyle/>
          <a:p>
            <a:endParaRPr lang="fr-CH" dirty="0"/>
          </a:p>
        </p:txBody>
      </p:sp>
    </p:spTree>
    <p:extLst>
      <p:ext uri="{BB962C8B-B14F-4D97-AF65-F5344CB8AC3E}">
        <p14:creationId xmlns:p14="http://schemas.microsoft.com/office/powerpoint/2010/main" val="21661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06E07-7212-4F4F-9711-F0685589FB97}"/>
              </a:ext>
            </a:extLst>
          </p:cNvPr>
          <p:cNvSpPr>
            <a:spLocks noGrp="1"/>
          </p:cNvSpPr>
          <p:nvPr>
            <p:ph type="title"/>
          </p:nvPr>
        </p:nvSpPr>
        <p:spPr>
          <a:xfrm>
            <a:off x="704681" y="-97459"/>
            <a:ext cx="8912551" cy="1325563"/>
          </a:xfrm>
        </p:spPr>
        <p:txBody>
          <a:bodyPr>
            <a:normAutofit/>
          </a:bodyPr>
          <a:lstStyle/>
          <a:p>
            <a:r>
              <a:rPr lang="fr-FR" sz="3200" dirty="0"/>
              <a:t>Flex: une approche design science </a:t>
            </a:r>
            <a:r>
              <a:rPr lang="fr-FR" sz="3200" dirty="0" err="1"/>
              <a:t>research</a:t>
            </a:r>
            <a:r>
              <a:rPr lang="fr-FR" sz="3200" dirty="0"/>
              <a:t> pour un dispositif en évolution</a:t>
            </a:r>
          </a:p>
        </p:txBody>
      </p:sp>
      <p:sp>
        <p:nvSpPr>
          <p:cNvPr id="4" name="Espace réservé du numéro de diapositive 3">
            <a:extLst>
              <a:ext uri="{FF2B5EF4-FFF2-40B4-BE49-F238E27FC236}">
                <a16:creationId xmlns:a16="http://schemas.microsoft.com/office/drawing/2014/main" id="{6A13719E-B7B7-4F62-9CA0-1F721ED70430}"/>
              </a:ext>
            </a:extLst>
          </p:cNvPr>
          <p:cNvSpPr>
            <a:spLocks noGrp="1"/>
          </p:cNvSpPr>
          <p:nvPr>
            <p:ph type="sldNum" sz="quarter" idx="12"/>
          </p:nvPr>
        </p:nvSpPr>
        <p:spPr/>
        <p:txBody>
          <a:bodyPr/>
          <a:lstStyle/>
          <a:p>
            <a:fld id="{D43150CF-46F0-4FEE-9B38-FA518C85AC0E}" type="slidenum">
              <a:rPr lang="fr-CH" smtClean="0"/>
              <a:t>6</a:t>
            </a:fld>
            <a:endParaRPr lang="fr-CH"/>
          </a:p>
        </p:txBody>
      </p:sp>
      <p:sp>
        <p:nvSpPr>
          <p:cNvPr id="5" name="Espace réservé du pied de page 4">
            <a:extLst>
              <a:ext uri="{FF2B5EF4-FFF2-40B4-BE49-F238E27FC236}">
                <a16:creationId xmlns:a16="http://schemas.microsoft.com/office/drawing/2014/main" id="{BE47C112-8595-4F78-AFE2-DADFC4F1864C}"/>
              </a:ext>
            </a:extLst>
          </p:cNvPr>
          <p:cNvSpPr>
            <a:spLocks noGrp="1"/>
          </p:cNvSpPr>
          <p:nvPr>
            <p:ph type="ftr" sz="quarter" idx="11"/>
          </p:nvPr>
        </p:nvSpPr>
        <p:spPr/>
        <p:txBody>
          <a:bodyPr/>
          <a:lstStyle/>
          <a:p>
            <a:endParaRPr lang="fr-CH" dirty="0"/>
          </a:p>
        </p:txBody>
      </p:sp>
      <p:sp>
        <p:nvSpPr>
          <p:cNvPr id="8" name="Flèche : droite à entaille 7">
            <a:extLst>
              <a:ext uri="{FF2B5EF4-FFF2-40B4-BE49-F238E27FC236}">
                <a16:creationId xmlns:a16="http://schemas.microsoft.com/office/drawing/2014/main" id="{B7844183-CA9F-494C-8CF7-A119A554C2D9}"/>
              </a:ext>
            </a:extLst>
          </p:cNvPr>
          <p:cNvSpPr/>
          <p:nvPr/>
        </p:nvSpPr>
        <p:spPr>
          <a:xfrm>
            <a:off x="670789" y="3208415"/>
            <a:ext cx="10850421" cy="1854773"/>
          </a:xfrm>
          <a:prstGeom prst="notchedRightArrow">
            <a:avLst/>
          </a:prstGeom>
          <a:solidFill>
            <a:schemeClr val="bg1">
              <a:lumMod val="8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orme libre : forme 8">
            <a:extLst>
              <a:ext uri="{FF2B5EF4-FFF2-40B4-BE49-F238E27FC236}">
                <a16:creationId xmlns:a16="http://schemas.microsoft.com/office/drawing/2014/main" id="{3E59054F-6E84-4AE7-8CC9-581C5A0B12E9}"/>
              </a:ext>
            </a:extLst>
          </p:cNvPr>
          <p:cNvSpPr/>
          <p:nvPr/>
        </p:nvSpPr>
        <p:spPr>
          <a:xfrm>
            <a:off x="2145661" y="1798491"/>
            <a:ext cx="1876306" cy="1854773"/>
          </a:xfrm>
          <a:custGeom>
            <a:avLst/>
            <a:gdLst>
              <a:gd name="connsiteX0" fmla="*/ 0 w 1876306"/>
              <a:gd name="connsiteY0" fmla="*/ 0 h 1854773"/>
              <a:gd name="connsiteX1" fmla="*/ 1876306 w 1876306"/>
              <a:gd name="connsiteY1" fmla="*/ 0 h 1854773"/>
              <a:gd name="connsiteX2" fmla="*/ 1876306 w 1876306"/>
              <a:gd name="connsiteY2" fmla="*/ 1854773 h 1854773"/>
              <a:gd name="connsiteX3" fmla="*/ 0 w 1876306"/>
              <a:gd name="connsiteY3" fmla="*/ 1854773 h 1854773"/>
              <a:gd name="connsiteX4" fmla="*/ 0 w 1876306"/>
              <a:gd name="connsiteY4" fmla="*/ 0 h 185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306" h="1854773">
                <a:moveTo>
                  <a:pt x="0" y="0"/>
                </a:moveTo>
                <a:lnTo>
                  <a:pt x="1876306" y="0"/>
                </a:lnTo>
                <a:lnTo>
                  <a:pt x="1876306" y="1854773"/>
                </a:lnTo>
                <a:lnTo>
                  <a:pt x="0" y="1854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fr-CH" sz="1400" b="1" kern="1200" dirty="0">
                <a:solidFill>
                  <a:schemeClr val="tx2"/>
                </a:solidFill>
                <a:latin typeface="Arial" panose="020B0604020202020204" pitchFamily="34" charset="0"/>
                <a:cs typeface="Arial" panose="020B0604020202020204" pitchFamily="34" charset="0"/>
              </a:rPr>
              <a:t>Semestre d’automne 2022:</a:t>
            </a:r>
          </a:p>
          <a:p>
            <a:pPr marL="0" lvl="0" indent="0" algn="ctr" defTabSz="755650" rtl="0">
              <a:lnSpc>
                <a:spcPct val="90000"/>
              </a:lnSpc>
              <a:spcBef>
                <a:spcPct val="0"/>
              </a:spcBef>
              <a:spcAft>
                <a:spcPct val="35000"/>
              </a:spcAft>
              <a:buNone/>
            </a:pPr>
            <a:r>
              <a:rPr lang="fr-CH" sz="1400" kern="1200" dirty="0">
                <a:latin typeface="Arial" panose="020B0604020202020204" pitchFamily="34" charset="0"/>
                <a:cs typeface="Arial" panose="020B0604020202020204" pitchFamily="34" charset="0"/>
              </a:rPr>
              <a:t>Mise en place du programme Flex</a:t>
            </a:r>
          </a:p>
        </p:txBody>
      </p:sp>
      <p:sp>
        <p:nvSpPr>
          <p:cNvPr id="10" name="Ellipse 9">
            <a:extLst>
              <a:ext uri="{FF2B5EF4-FFF2-40B4-BE49-F238E27FC236}">
                <a16:creationId xmlns:a16="http://schemas.microsoft.com/office/drawing/2014/main" id="{7A6C59A3-3F19-4089-A6B9-157ECC6902F5}"/>
              </a:ext>
            </a:extLst>
          </p:cNvPr>
          <p:cNvSpPr/>
          <p:nvPr/>
        </p:nvSpPr>
        <p:spPr>
          <a:xfrm>
            <a:off x="2851968" y="3885110"/>
            <a:ext cx="463693" cy="463693"/>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Forme libre : forme 10">
            <a:extLst>
              <a:ext uri="{FF2B5EF4-FFF2-40B4-BE49-F238E27FC236}">
                <a16:creationId xmlns:a16="http://schemas.microsoft.com/office/drawing/2014/main" id="{DF1BCC21-985C-4D0F-B2E4-0318554FCBF1}"/>
              </a:ext>
            </a:extLst>
          </p:cNvPr>
          <p:cNvSpPr/>
          <p:nvPr/>
        </p:nvSpPr>
        <p:spPr>
          <a:xfrm>
            <a:off x="3842408" y="4580650"/>
            <a:ext cx="1876306" cy="1854773"/>
          </a:xfrm>
          <a:custGeom>
            <a:avLst/>
            <a:gdLst>
              <a:gd name="connsiteX0" fmla="*/ 0 w 1876306"/>
              <a:gd name="connsiteY0" fmla="*/ 0 h 1854773"/>
              <a:gd name="connsiteX1" fmla="*/ 1876306 w 1876306"/>
              <a:gd name="connsiteY1" fmla="*/ 0 h 1854773"/>
              <a:gd name="connsiteX2" fmla="*/ 1876306 w 1876306"/>
              <a:gd name="connsiteY2" fmla="*/ 1854773 h 1854773"/>
              <a:gd name="connsiteX3" fmla="*/ 0 w 1876306"/>
              <a:gd name="connsiteY3" fmla="*/ 1854773 h 1854773"/>
              <a:gd name="connsiteX4" fmla="*/ 0 w 1876306"/>
              <a:gd name="connsiteY4" fmla="*/ 0 h 185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306" h="1854773">
                <a:moveTo>
                  <a:pt x="0" y="0"/>
                </a:moveTo>
                <a:lnTo>
                  <a:pt x="1876306" y="0"/>
                </a:lnTo>
                <a:lnTo>
                  <a:pt x="1876306" y="1854773"/>
                </a:lnTo>
                <a:lnTo>
                  <a:pt x="0" y="1854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fr-CH" sz="1400" b="1" kern="1200" dirty="0">
                <a:solidFill>
                  <a:schemeClr val="tx2"/>
                </a:solidFill>
                <a:latin typeface="Arial" panose="020B0604020202020204" pitchFamily="34" charset="0"/>
                <a:cs typeface="Arial" panose="020B0604020202020204" pitchFamily="34" charset="0"/>
              </a:rPr>
              <a:t>En novembre 2022 :</a:t>
            </a:r>
          </a:p>
          <a:p>
            <a:pPr lvl="0" algn="ctr" defTabSz="755650">
              <a:lnSpc>
                <a:spcPct val="90000"/>
              </a:lnSpc>
              <a:spcBef>
                <a:spcPct val="0"/>
              </a:spcBef>
              <a:spcAft>
                <a:spcPct val="35000"/>
              </a:spcAft>
            </a:pPr>
            <a:r>
              <a:rPr lang="fr-CH" sz="1400" dirty="0">
                <a:latin typeface="Arial" panose="020B0604020202020204" pitchFamily="34" charset="0"/>
                <a:cs typeface="Arial" panose="020B0604020202020204" pitchFamily="34" charset="0"/>
              </a:rPr>
              <a:t>Entretiens avec les enseignants et les étudiants et sondage étudiants</a:t>
            </a:r>
          </a:p>
        </p:txBody>
      </p:sp>
      <p:sp>
        <p:nvSpPr>
          <p:cNvPr id="12" name="Ellipse 11">
            <a:extLst>
              <a:ext uri="{FF2B5EF4-FFF2-40B4-BE49-F238E27FC236}">
                <a16:creationId xmlns:a16="http://schemas.microsoft.com/office/drawing/2014/main" id="{8F5CE123-E03C-4657-B8A5-D4CEAA2EF96E}"/>
              </a:ext>
            </a:extLst>
          </p:cNvPr>
          <p:cNvSpPr/>
          <p:nvPr/>
        </p:nvSpPr>
        <p:spPr>
          <a:xfrm>
            <a:off x="4548715" y="3885110"/>
            <a:ext cx="463693" cy="463693"/>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orme libre : forme 12">
            <a:extLst>
              <a:ext uri="{FF2B5EF4-FFF2-40B4-BE49-F238E27FC236}">
                <a16:creationId xmlns:a16="http://schemas.microsoft.com/office/drawing/2014/main" id="{6A515333-AC84-4E7F-B259-3FD9F78F7256}"/>
              </a:ext>
            </a:extLst>
          </p:cNvPr>
          <p:cNvSpPr/>
          <p:nvPr/>
        </p:nvSpPr>
        <p:spPr>
          <a:xfrm>
            <a:off x="5708833" y="1798491"/>
            <a:ext cx="1876306" cy="1854773"/>
          </a:xfrm>
          <a:custGeom>
            <a:avLst/>
            <a:gdLst>
              <a:gd name="connsiteX0" fmla="*/ 0 w 1876306"/>
              <a:gd name="connsiteY0" fmla="*/ 0 h 1854773"/>
              <a:gd name="connsiteX1" fmla="*/ 1876306 w 1876306"/>
              <a:gd name="connsiteY1" fmla="*/ 0 h 1854773"/>
              <a:gd name="connsiteX2" fmla="*/ 1876306 w 1876306"/>
              <a:gd name="connsiteY2" fmla="*/ 1854773 h 1854773"/>
              <a:gd name="connsiteX3" fmla="*/ 0 w 1876306"/>
              <a:gd name="connsiteY3" fmla="*/ 1854773 h 1854773"/>
              <a:gd name="connsiteX4" fmla="*/ 0 w 1876306"/>
              <a:gd name="connsiteY4" fmla="*/ 0 h 185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306" h="1854773">
                <a:moveTo>
                  <a:pt x="0" y="0"/>
                </a:moveTo>
                <a:lnTo>
                  <a:pt x="1876306" y="0"/>
                </a:lnTo>
                <a:lnTo>
                  <a:pt x="1876306" y="1854773"/>
                </a:lnTo>
                <a:lnTo>
                  <a:pt x="0" y="1854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fr-CH" sz="1400" b="1" kern="1200" dirty="0">
                <a:solidFill>
                  <a:schemeClr val="tx2"/>
                </a:solidFill>
                <a:latin typeface="Arial" panose="020B0604020202020204" pitchFamily="34" charset="0"/>
                <a:cs typeface="Arial" panose="020B0604020202020204" pitchFamily="34" charset="0"/>
              </a:rPr>
              <a:t>Semestre de printemps 2023:</a:t>
            </a:r>
          </a:p>
          <a:p>
            <a:pPr marL="0" lvl="0" indent="0" algn="ctr" defTabSz="755650" rtl="0">
              <a:lnSpc>
                <a:spcPct val="90000"/>
              </a:lnSpc>
              <a:spcBef>
                <a:spcPct val="0"/>
              </a:spcBef>
              <a:spcAft>
                <a:spcPct val="35000"/>
              </a:spcAft>
              <a:buNone/>
            </a:pPr>
            <a:r>
              <a:rPr lang="fr-CH" sz="1400" kern="1200" dirty="0">
                <a:latin typeface="Arial" panose="020B0604020202020204" pitchFamily="34" charset="0"/>
                <a:cs typeface="Arial" panose="020B0604020202020204" pitchFamily="34" charset="0"/>
              </a:rPr>
              <a:t>Premiers ajustements</a:t>
            </a:r>
          </a:p>
        </p:txBody>
      </p:sp>
      <p:sp>
        <p:nvSpPr>
          <p:cNvPr id="14" name="Ellipse 13">
            <a:extLst>
              <a:ext uri="{FF2B5EF4-FFF2-40B4-BE49-F238E27FC236}">
                <a16:creationId xmlns:a16="http://schemas.microsoft.com/office/drawing/2014/main" id="{BD12FDF9-0A2A-427C-A17F-596280CDB2F3}"/>
              </a:ext>
            </a:extLst>
          </p:cNvPr>
          <p:cNvSpPr/>
          <p:nvPr/>
        </p:nvSpPr>
        <p:spPr>
          <a:xfrm>
            <a:off x="6415140" y="3885110"/>
            <a:ext cx="463693" cy="463693"/>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Forme libre : forme 14">
            <a:extLst>
              <a:ext uri="{FF2B5EF4-FFF2-40B4-BE49-F238E27FC236}">
                <a16:creationId xmlns:a16="http://schemas.microsoft.com/office/drawing/2014/main" id="{D6E812BB-17D5-4210-8D83-0B7B2704DA91}"/>
              </a:ext>
            </a:extLst>
          </p:cNvPr>
          <p:cNvSpPr/>
          <p:nvPr/>
        </p:nvSpPr>
        <p:spPr>
          <a:xfrm>
            <a:off x="7396153" y="4580650"/>
            <a:ext cx="1876306" cy="1854773"/>
          </a:xfrm>
          <a:custGeom>
            <a:avLst/>
            <a:gdLst>
              <a:gd name="connsiteX0" fmla="*/ 0 w 1876306"/>
              <a:gd name="connsiteY0" fmla="*/ 0 h 1854773"/>
              <a:gd name="connsiteX1" fmla="*/ 1876306 w 1876306"/>
              <a:gd name="connsiteY1" fmla="*/ 0 h 1854773"/>
              <a:gd name="connsiteX2" fmla="*/ 1876306 w 1876306"/>
              <a:gd name="connsiteY2" fmla="*/ 1854773 h 1854773"/>
              <a:gd name="connsiteX3" fmla="*/ 0 w 1876306"/>
              <a:gd name="connsiteY3" fmla="*/ 1854773 h 1854773"/>
              <a:gd name="connsiteX4" fmla="*/ 0 w 1876306"/>
              <a:gd name="connsiteY4" fmla="*/ 0 h 185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306" h="1854773">
                <a:moveTo>
                  <a:pt x="0" y="0"/>
                </a:moveTo>
                <a:lnTo>
                  <a:pt x="1876306" y="0"/>
                </a:lnTo>
                <a:lnTo>
                  <a:pt x="1876306" y="1854773"/>
                </a:lnTo>
                <a:lnTo>
                  <a:pt x="0" y="1854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fr-CH" sz="1400" b="1" kern="1200" dirty="0">
                <a:solidFill>
                  <a:schemeClr val="tx2"/>
                </a:solidFill>
                <a:latin typeface="Arial" panose="020B0604020202020204" pitchFamily="34" charset="0"/>
                <a:cs typeface="Arial" panose="020B0604020202020204" pitchFamily="34" charset="0"/>
              </a:rPr>
              <a:t>En mai 2023:</a:t>
            </a:r>
          </a:p>
          <a:p>
            <a:pPr marL="0" lvl="0" indent="0" algn="ctr" defTabSz="755650" rtl="0">
              <a:lnSpc>
                <a:spcPct val="90000"/>
              </a:lnSpc>
              <a:spcBef>
                <a:spcPct val="0"/>
              </a:spcBef>
              <a:spcAft>
                <a:spcPct val="35000"/>
              </a:spcAft>
              <a:buNone/>
            </a:pPr>
            <a:r>
              <a:rPr lang="fr-CH" sz="1400" kern="1200" dirty="0">
                <a:latin typeface="Arial" panose="020B0604020202020204" pitchFamily="34" charset="0"/>
                <a:cs typeface="Arial" panose="020B0604020202020204" pitchFamily="34" charset="0"/>
              </a:rPr>
              <a:t>Sondage auprès des étudiants, retours des enseignants</a:t>
            </a:r>
          </a:p>
        </p:txBody>
      </p:sp>
      <p:sp>
        <p:nvSpPr>
          <p:cNvPr id="16" name="Ellipse 15">
            <a:extLst>
              <a:ext uri="{FF2B5EF4-FFF2-40B4-BE49-F238E27FC236}">
                <a16:creationId xmlns:a16="http://schemas.microsoft.com/office/drawing/2014/main" id="{0F5613FB-62DA-4A4E-9359-28C56C338C32}"/>
              </a:ext>
            </a:extLst>
          </p:cNvPr>
          <p:cNvSpPr/>
          <p:nvPr/>
        </p:nvSpPr>
        <p:spPr>
          <a:xfrm>
            <a:off x="8102460" y="3885110"/>
            <a:ext cx="463693" cy="463693"/>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Forme libre : forme 16">
            <a:extLst>
              <a:ext uri="{FF2B5EF4-FFF2-40B4-BE49-F238E27FC236}">
                <a16:creationId xmlns:a16="http://schemas.microsoft.com/office/drawing/2014/main" id="{DFAB9078-527C-4A59-A9F8-9413986A7840}"/>
              </a:ext>
            </a:extLst>
          </p:cNvPr>
          <p:cNvSpPr/>
          <p:nvPr/>
        </p:nvSpPr>
        <p:spPr>
          <a:xfrm>
            <a:off x="8979777" y="1798491"/>
            <a:ext cx="1876306" cy="1854773"/>
          </a:xfrm>
          <a:custGeom>
            <a:avLst/>
            <a:gdLst>
              <a:gd name="connsiteX0" fmla="*/ 0 w 1876306"/>
              <a:gd name="connsiteY0" fmla="*/ 0 h 1854773"/>
              <a:gd name="connsiteX1" fmla="*/ 1876306 w 1876306"/>
              <a:gd name="connsiteY1" fmla="*/ 0 h 1854773"/>
              <a:gd name="connsiteX2" fmla="*/ 1876306 w 1876306"/>
              <a:gd name="connsiteY2" fmla="*/ 1854773 h 1854773"/>
              <a:gd name="connsiteX3" fmla="*/ 0 w 1876306"/>
              <a:gd name="connsiteY3" fmla="*/ 1854773 h 1854773"/>
              <a:gd name="connsiteX4" fmla="*/ 0 w 1876306"/>
              <a:gd name="connsiteY4" fmla="*/ 0 h 185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306" h="1854773">
                <a:moveTo>
                  <a:pt x="0" y="0"/>
                </a:moveTo>
                <a:lnTo>
                  <a:pt x="1876306" y="0"/>
                </a:lnTo>
                <a:lnTo>
                  <a:pt x="1876306" y="1854773"/>
                </a:lnTo>
                <a:lnTo>
                  <a:pt x="0" y="1854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fr-CH" sz="1400" b="1" kern="1200" dirty="0">
                <a:solidFill>
                  <a:schemeClr val="tx2"/>
                </a:solidFill>
                <a:latin typeface="Arial" panose="020B0604020202020204" pitchFamily="34" charset="0"/>
                <a:cs typeface="Arial" panose="020B0604020202020204" pitchFamily="34" charset="0"/>
              </a:rPr>
              <a:t>Année prochaine (et suivantes…) :</a:t>
            </a:r>
          </a:p>
          <a:p>
            <a:pPr marL="0" lvl="0" indent="0" algn="ctr" defTabSz="755650" rtl="0">
              <a:lnSpc>
                <a:spcPct val="90000"/>
              </a:lnSpc>
              <a:spcBef>
                <a:spcPct val="0"/>
              </a:spcBef>
              <a:spcAft>
                <a:spcPct val="35000"/>
              </a:spcAft>
              <a:buNone/>
            </a:pPr>
            <a:r>
              <a:rPr lang="fr-CH" sz="1400" kern="1200" dirty="0">
                <a:latin typeface="Arial" panose="020B0604020202020204" pitchFamily="34" charset="0"/>
                <a:cs typeface="Arial" panose="020B0604020202020204" pitchFamily="34" charset="0"/>
              </a:rPr>
              <a:t>Nouveaux ajustements</a:t>
            </a:r>
          </a:p>
        </p:txBody>
      </p:sp>
      <p:sp>
        <p:nvSpPr>
          <p:cNvPr id="18" name="Ellipse 17">
            <a:extLst>
              <a:ext uri="{FF2B5EF4-FFF2-40B4-BE49-F238E27FC236}">
                <a16:creationId xmlns:a16="http://schemas.microsoft.com/office/drawing/2014/main" id="{4A874C68-8D75-4C38-AA0D-0C6213825D0B}"/>
              </a:ext>
            </a:extLst>
          </p:cNvPr>
          <p:cNvSpPr/>
          <p:nvPr/>
        </p:nvSpPr>
        <p:spPr>
          <a:xfrm>
            <a:off x="9686084" y="3885110"/>
            <a:ext cx="463693" cy="463693"/>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orme libre : forme 18">
            <a:extLst>
              <a:ext uri="{FF2B5EF4-FFF2-40B4-BE49-F238E27FC236}">
                <a16:creationId xmlns:a16="http://schemas.microsoft.com/office/drawing/2014/main" id="{72A091DC-DA22-4736-926B-0A775AC31CD3}"/>
              </a:ext>
            </a:extLst>
          </p:cNvPr>
          <p:cNvSpPr/>
          <p:nvPr/>
        </p:nvSpPr>
        <p:spPr>
          <a:xfrm>
            <a:off x="601157" y="4572796"/>
            <a:ext cx="1876306" cy="1854773"/>
          </a:xfrm>
          <a:custGeom>
            <a:avLst/>
            <a:gdLst>
              <a:gd name="connsiteX0" fmla="*/ 0 w 1876306"/>
              <a:gd name="connsiteY0" fmla="*/ 0 h 1854773"/>
              <a:gd name="connsiteX1" fmla="*/ 1876306 w 1876306"/>
              <a:gd name="connsiteY1" fmla="*/ 0 h 1854773"/>
              <a:gd name="connsiteX2" fmla="*/ 1876306 w 1876306"/>
              <a:gd name="connsiteY2" fmla="*/ 1854773 h 1854773"/>
              <a:gd name="connsiteX3" fmla="*/ 0 w 1876306"/>
              <a:gd name="connsiteY3" fmla="*/ 1854773 h 1854773"/>
              <a:gd name="connsiteX4" fmla="*/ 0 w 1876306"/>
              <a:gd name="connsiteY4" fmla="*/ 0 h 185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306" h="1854773">
                <a:moveTo>
                  <a:pt x="0" y="0"/>
                </a:moveTo>
                <a:lnTo>
                  <a:pt x="1876306" y="0"/>
                </a:lnTo>
                <a:lnTo>
                  <a:pt x="1876306" y="1854773"/>
                </a:lnTo>
                <a:lnTo>
                  <a:pt x="0" y="18547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fr-CH" sz="1400" b="1" kern="1200" dirty="0">
                <a:solidFill>
                  <a:schemeClr val="tx2"/>
                </a:solidFill>
                <a:latin typeface="Arial" panose="020B0604020202020204" pitchFamily="34" charset="0"/>
                <a:cs typeface="Arial" panose="020B0604020202020204" pitchFamily="34" charset="0"/>
              </a:rPr>
              <a:t>Printemps</a:t>
            </a:r>
            <a:br>
              <a:rPr lang="fr-CH" sz="1400" b="1" kern="1200" dirty="0">
                <a:solidFill>
                  <a:schemeClr val="tx2"/>
                </a:solidFill>
                <a:latin typeface="Arial" panose="020B0604020202020204" pitchFamily="34" charset="0"/>
                <a:cs typeface="Arial" panose="020B0604020202020204" pitchFamily="34" charset="0"/>
              </a:rPr>
            </a:br>
            <a:r>
              <a:rPr lang="fr-CH" sz="1400" b="1" kern="1200" dirty="0">
                <a:solidFill>
                  <a:schemeClr val="tx2"/>
                </a:solidFill>
                <a:latin typeface="Arial" panose="020B0604020202020204" pitchFamily="34" charset="0"/>
                <a:cs typeface="Arial" panose="020B0604020202020204" pitchFamily="34" charset="0"/>
              </a:rPr>
              <a:t>2022 :</a:t>
            </a:r>
          </a:p>
          <a:p>
            <a:pPr marL="0" lvl="0" indent="0" algn="ctr" defTabSz="755650" rtl="0">
              <a:lnSpc>
                <a:spcPct val="90000"/>
              </a:lnSpc>
              <a:spcBef>
                <a:spcPct val="0"/>
              </a:spcBef>
              <a:spcAft>
                <a:spcPct val="35000"/>
              </a:spcAft>
              <a:buNone/>
            </a:pPr>
            <a:r>
              <a:rPr lang="fr-CH" sz="1400" dirty="0">
                <a:latin typeface="Arial" panose="020B0604020202020204" pitchFamily="34" charset="0"/>
                <a:cs typeface="Arial" panose="020B0604020202020204" pitchFamily="34" charset="0"/>
              </a:rPr>
              <a:t>E</a:t>
            </a:r>
            <a:r>
              <a:rPr lang="fr-CH" sz="1400" kern="1200" dirty="0">
                <a:latin typeface="Arial" panose="020B0604020202020204" pitchFamily="34" charset="0"/>
                <a:cs typeface="Arial" panose="020B0604020202020204" pitchFamily="34" charset="0"/>
              </a:rPr>
              <a:t>ntretiens avec les enseignants et les étudiants et sondage étudiants</a:t>
            </a:r>
          </a:p>
        </p:txBody>
      </p:sp>
      <p:sp>
        <p:nvSpPr>
          <p:cNvPr id="20" name="Ellipse 19">
            <a:extLst>
              <a:ext uri="{FF2B5EF4-FFF2-40B4-BE49-F238E27FC236}">
                <a16:creationId xmlns:a16="http://schemas.microsoft.com/office/drawing/2014/main" id="{BF8D3E74-7951-4B3B-B494-20A85A573934}"/>
              </a:ext>
            </a:extLst>
          </p:cNvPr>
          <p:cNvSpPr/>
          <p:nvPr/>
        </p:nvSpPr>
        <p:spPr>
          <a:xfrm>
            <a:off x="1307464" y="3877256"/>
            <a:ext cx="463693" cy="463693"/>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a:extLst>
              <a:ext uri="{FF2B5EF4-FFF2-40B4-BE49-F238E27FC236}">
                <a16:creationId xmlns:a16="http://schemas.microsoft.com/office/drawing/2014/main" id="{3FABF4B8-34A8-4F7C-B614-BFA5475BE465}"/>
              </a:ext>
            </a:extLst>
          </p:cNvPr>
          <p:cNvSpPr/>
          <p:nvPr/>
        </p:nvSpPr>
        <p:spPr>
          <a:xfrm rot="16200000">
            <a:off x="10397966" y="3856124"/>
            <a:ext cx="2860467" cy="505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Dissémination</a:t>
            </a:r>
          </a:p>
        </p:txBody>
      </p:sp>
      <p:cxnSp>
        <p:nvCxnSpPr>
          <p:cNvPr id="22" name="Connecteur droit avec flèche 21">
            <a:extLst>
              <a:ext uri="{FF2B5EF4-FFF2-40B4-BE49-F238E27FC236}">
                <a16:creationId xmlns:a16="http://schemas.microsoft.com/office/drawing/2014/main" id="{CAFF2448-053C-46B5-9B50-9DFABF28F92A}"/>
              </a:ext>
            </a:extLst>
          </p:cNvPr>
          <p:cNvCxnSpPr>
            <a:cxnSpLocks/>
          </p:cNvCxnSpPr>
          <p:nvPr/>
        </p:nvCxnSpPr>
        <p:spPr>
          <a:xfrm>
            <a:off x="1008852" y="2336655"/>
            <a:ext cx="8917574" cy="0"/>
          </a:xfrm>
          <a:prstGeom prst="straightConnector1">
            <a:avLst/>
          </a:prstGeom>
          <a:ln w="38100">
            <a:solidFill>
              <a:srgbClr val="2B3E5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5B6BB01-F9DE-4EFD-AAA0-E65161825935}"/>
              </a:ext>
            </a:extLst>
          </p:cNvPr>
          <p:cNvSpPr/>
          <p:nvPr/>
        </p:nvSpPr>
        <p:spPr>
          <a:xfrm>
            <a:off x="1894725" y="1478923"/>
            <a:ext cx="4984108" cy="1015107"/>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ZoneTexte 26">
            <a:extLst>
              <a:ext uri="{FF2B5EF4-FFF2-40B4-BE49-F238E27FC236}">
                <a16:creationId xmlns:a16="http://schemas.microsoft.com/office/drawing/2014/main" id="{780A3AD4-DF48-418B-83B8-4FAB8766C64A}"/>
              </a:ext>
            </a:extLst>
          </p:cNvPr>
          <p:cNvSpPr txBox="1"/>
          <p:nvPr/>
        </p:nvSpPr>
        <p:spPr>
          <a:xfrm rot="19249986">
            <a:off x="72663" y="2528056"/>
            <a:ext cx="1668482" cy="646331"/>
          </a:xfrm>
          <a:prstGeom prst="rect">
            <a:avLst/>
          </a:prstGeom>
          <a:noFill/>
          <a:ln>
            <a:solidFill>
              <a:schemeClr val="tx1"/>
            </a:solidFill>
          </a:ln>
        </p:spPr>
        <p:txBody>
          <a:bodyPr wrap="square" rtlCol="0">
            <a:spAutoFit/>
          </a:bodyPr>
          <a:lstStyle/>
          <a:p>
            <a:pPr algn="ctr"/>
            <a:r>
              <a:rPr lang="fr-FR" dirty="0"/>
              <a:t>Approche</a:t>
            </a:r>
            <a:br>
              <a:rPr lang="fr-FR" dirty="0"/>
            </a:br>
            <a:r>
              <a:rPr lang="fr-FR" dirty="0"/>
              <a:t>participative</a:t>
            </a:r>
          </a:p>
        </p:txBody>
      </p:sp>
      <p:sp>
        <p:nvSpPr>
          <p:cNvPr id="28" name="ZoneTexte 27">
            <a:extLst>
              <a:ext uri="{FF2B5EF4-FFF2-40B4-BE49-F238E27FC236}">
                <a16:creationId xmlns:a16="http://schemas.microsoft.com/office/drawing/2014/main" id="{E1966054-4D65-4EC8-968C-82ADC2732C33}"/>
              </a:ext>
            </a:extLst>
          </p:cNvPr>
          <p:cNvSpPr txBox="1"/>
          <p:nvPr/>
        </p:nvSpPr>
        <p:spPr>
          <a:xfrm rot="19249986">
            <a:off x="9425625" y="5463856"/>
            <a:ext cx="1668482" cy="646331"/>
          </a:xfrm>
          <a:prstGeom prst="rect">
            <a:avLst/>
          </a:prstGeom>
          <a:noFill/>
          <a:ln>
            <a:solidFill>
              <a:schemeClr val="tx1"/>
            </a:solidFill>
          </a:ln>
        </p:spPr>
        <p:txBody>
          <a:bodyPr wrap="square" rtlCol="0">
            <a:spAutoFit/>
          </a:bodyPr>
          <a:lstStyle/>
          <a:p>
            <a:pPr algn="ctr"/>
            <a:r>
              <a:rPr lang="fr-FR" dirty="0"/>
              <a:t>Approches</a:t>
            </a:r>
            <a:br>
              <a:rPr lang="fr-FR" dirty="0"/>
            </a:br>
            <a:r>
              <a:rPr lang="fr-FR" dirty="0" err="1"/>
              <a:t>quali</a:t>
            </a:r>
            <a:r>
              <a:rPr lang="fr-FR" dirty="0"/>
              <a:t> - quanti</a:t>
            </a:r>
          </a:p>
        </p:txBody>
      </p:sp>
      <p:sp>
        <p:nvSpPr>
          <p:cNvPr id="29" name="ZoneTexte 28">
            <a:extLst>
              <a:ext uri="{FF2B5EF4-FFF2-40B4-BE49-F238E27FC236}">
                <a16:creationId xmlns:a16="http://schemas.microsoft.com/office/drawing/2014/main" id="{57A4925B-982D-42D9-9E3E-59E84072B912}"/>
              </a:ext>
            </a:extLst>
          </p:cNvPr>
          <p:cNvSpPr txBox="1"/>
          <p:nvPr/>
        </p:nvSpPr>
        <p:spPr>
          <a:xfrm rot="19249986">
            <a:off x="4245671" y="2247777"/>
            <a:ext cx="1668482" cy="646331"/>
          </a:xfrm>
          <a:prstGeom prst="rect">
            <a:avLst/>
          </a:prstGeom>
          <a:solidFill>
            <a:schemeClr val="bg1"/>
          </a:solidFill>
          <a:ln>
            <a:solidFill>
              <a:schemeClr val="tx1"/>
            </a:solidFill>
          </a:ln>
        </p:spPr>
        <p:txBody>
          <a:bodyPr wrap="square" rtlCol="0">
            <a:spAutoFit/>
          </a:bodyPr>
          <a:lstStyle/>
          <a:p>
            <a:pPr algn="ctr"/>
            <a:r>
              <a:rPr lang="fr-FR" dirty="0"/>
              <a:t>Approche</a:t>
            </a:r>
            <a:br>
              <a:rPr lang="fr-FR" dirty="0"/>
            </a:br>
            <a:r>
              <a:rPr lang="fr-FR" dirty="0"/>
              <a:t>itérative</a:t>
            </a:r>
          </a:p>
        </p:txBody>
      </p:sp>
    </p:spTree>
    <p:extLst>
      <p:ext uri="{BB962C8B-B14F-4D97-AF65-F5344CB8AC3E}">
        <p14:creationId xmlns:p14="http://schemas.microsoft.com/office/powerpoint/2010/main" val="340426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659" y="207081"/>
            <a:ext cx="10750062" cy="1460500"/>
          </a:xfrm>
        </p:spPr>
        <p:txBody>
          <a:bodyPr>
            <a:normAutofit/>
          </a:bodyPr>
          <a:lstStyle/>
          <a:p>
            <a:r>
              <a:rPr lang="fr-CH" dirty="0"/>
              <a:t>Dispositif Flex – année 2022-2023</a:t>
            </a:r>
          </a:p>
        </p:txBody>
      </p:sp>
      <p:pic>
        <p:nvPicPr>
          <p:cNvPr id="7" name="Image 6"/>
          <p:cNvPicPr>
            <a:picLocks noChangeAspect="1"/>
          </p:cNvPicPr>
          <p:nvPr/>
        </p:nvPicPr>
        <p:blipFill>
          <a:blip r:embed="rId3"/>
          <a:stretch>
            <a:fillRect/>
          </a:stretch>
        </p:blipFill>
        <p:spPr>
          <a:xfrm>
            <a:off x="503660" y="1145395"/>
            <a:ext cx="4587738" cy="5293544"/>
          </a:xfrm>
          <a:prstGeom prst="rect">
            <a:avLst/>
          </a:prstGeom>
        </p:spPr>
      </p:pic>
      <p:pic>
        <p:nvPicPr>
          <p:cNvPr id="5" name="Image 4">
            <a:extLst>
              <a:ext uri="{FF2B5EF4-FFF2-40B4-BE49-F238E27FC236}">
                <a16:creationId xmlns:a16="http://schemas.microsoft.com/office/drawing/2014/main" id="{8BC40DED-CBFD-4D28-9227-7494CF435974}"/>
              </a:ext>
            </a:extLst>
          </p:cNvPr>
          <p:cNvPicPr>
            <a:picLocks noChangeAspect="1"/>
          </p:cNvPicPr>
          <p:nvPr/>
        </p:nvPicPr>
        <p:blipFill>
          <a:blip r:embed="rId4"/>
          <a:stretch>
            <a:fillRect/>
          </a:stretch>
        </p:blipFill>
        <p:spPr>
          <a:xfrm>
            <a:off x="6288711" y="1321424"/>
            <a:ext cx="4587738" cy="4758397"/>
          </a:xfrm>
          <a:prstGeom prst="rect">
            <a:avLst/>
          </a:prstGeom>
        </p:spPr>
      </p:pic>
      <p:sp>
        <p:nvSpPr>
          <p:cNvPr id="3" name="ZoneTexte 2">
            <a:extLst>
              <a:ext uri="{FF2B5EF4-FFF2-40B4-BE49-F238E27FC236}">
                <a16:creationId xmlns:a16="http://schemas.microsoft.com/office/drawing/2014/main" id="{E16238BB-59E2-4B97-9CD8-3872A645DBB9}"/>
              </a:ext>
            </a:extLst>
          </p:cNvPr>
          <p:cNvSpPr txBox="1"/>
          <p:nvPr/>
        </p:nvSpPr>
        <p:spPr>
          <a:xfrm>
            <a:off x="1631092" y="6079524"/>
            <a:ext cx="3460306" cy="369332"/>
          </a:xfrm>
          <a:prstGeom prst="rect">
            <a:avLst/>
          </a:prstGeom>
          <a:noFill/>
        </p:spPr>
        <p:txBody>
          <a:bodyPr wrap="square" rtlCol="0">
            <a:spAutoFit/>
          </a:bodyPr>
          <a:lstStyle/>
          <a:p>
            <a:pPr algn="ctr"/>
            <a:r>
              <a:rPr lang="fr-FR" dirty="0"/>
              <a:t>1</a:t>
            </a:r>
            <a:r>
              <a:rPr lang="fr-FR" baseline="30000" dirty="0"/>
              <a:t>er</a:t>
            </a:r>
            <a:r>
              <a:rPr lang="fr-FR" dirty="0"/>
              <a:t> dispositif</a:t>
            </a:r>
          </a:p>
        </p:txBody>
      </p:sp>
      <p:sp>
        <p:nvSpPr>
          <p:cNvPr id="8" name="ZoneTexte 7">
            <a:extLst>
              <a:ext uri="{FF2B5EF4-FFF2-40B4-BE49-F238E27FC236}">
                <a16:creationId xmlns:a16="http://schemas.microsoft.com/office/drawing/2014/main" id="{7027CAEA-C4CF-4123-A6DD-0A659630A621}"/>
              </a:ext>
            </a:extLst>
          </p:cNvPr>
          <p:cNvSpPr txBox="1"/>
          <p:nvPr/>
        </p:nvSpPr>
        <p:spPr>
          <a:xfrm>
            <a:off x="6948634" y="6095997"/>
            <a:ext cx="3460306" cy="369332"/>
          </a:xfrm>
          <a:prstGeom prst="rect">
            <a:avLst/>
          </a:prstGeom>
          <a:noFill/>
        </p:spPr>
        <p:txBody>
          <a:bodyPr wrap="square" rtlCol="0">
            <a:spAutoFit/>
          </a:bodyPr>
          <a:lstStyle/>
          <a:p>
            <a:pPr algn="ctr"/>
            <a:r>
              <a:rPr lang="fr-FR" dirty="0"/>
              <a:t>2</a:t>
            </a:r>
            <a:r>
              <a:rPr lang="fr-FR" baseline="30000" dirty="0"/>
              <a:t>ème</a:t>
            </a:r>
            <a:r>
              <a:rPr lang="fr-FR" dirty="0"/>
              <a:t>  dispositif</a:t>
            </a:r>
          </a:p>
        </p:txBody>
      </p:sp>
    </p:spTree>
    <p:extLst>
      <p:ext uri="{BB962C8B-B14F-4D97-AF65-F5344CB8AC3E}">
        <p14:creationId xmlns:p14="http://schemas.microsoft.com/office/powerpoint/2010/main" val="334164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CH" dirty="0"/>
              <a:t>A noter que ….</a:t>
            </a:r>
          </a:p>
        </p:txBody>
      </p:sp>
      <p:sp>
        <p:nvSpPr>
          <p:cNvPr id="8" name="Espace réservé du contenu 7"/>
          <p:cNvSpPr>
            <a:spLocks noGrp="1"/>
          </p:cNvSpPr>
          <p:nvPr>
            <p:ph idx="1"/>
          </p:nvPr>
        </p:nvSpPr>
        <p:spPr>
          <a:xfrm>
            <a:off x="838200" y="1603022"/>
            <a:ext cx="10515600" cy="4851044"/>
          </a:xfrm>
        </p:spPr>
        <p:txBody>
          <a:bodyPr/>
          <a:lstStyle/>
          <a:p>
            <a:r>
              <a:rPr lang="fr-CH" dirty="0"/>
              <a:t>1</a:t>
            </a:r>
            <a:r>
              <a:rPr lang="fr-CH" baseline="30000" dirty="0"/>
              <a:t>ère</a:t>
            </a:r>
            <a:r>
              <a:rPr lang="fr-CH" dirty="0"/>
              <a:t> et 14</a:t>
            </a:r>
            <a:r>
              <a:rPr lang="fr-CH" baseline="30000" dirty="0"/>
              <a:t>ème</a:t>
            </a:r>
            <a:r>
              <a:rPr lang="fr-CH" dirty="0"/>
              <a:t> semaines de cours 100% en présentiel</a:t>
            </a:r>
          </a:p>
          <a:p>
            <a:pPr lvl="1"/>
            <a:r>
              <a:rPr lang="fr-CH" dirty="0"/>
              <a:t>1</a:t>
            </a:r>
            <a:r>
              <a:rPr lang="fr-CH" baseline="30000" dirty="0"/>
              <a:t>ère</a:t>
            </a:r>
            <a:r>
              <a:rPr lang="fr-CH" dirty="0"/>
              <a:t> semaine pour faire connaissance</a:t>
            </a:r>
          </a:p>
          <a:p>
            <a:pPr lvl="1"/>
            <a:r>
              <a:rPr lang="fr-CH" dirty="0"/>
              <a:t>14</a:t>
            </a:r>
            <a:r>
              <a:rPr lang="fr-CH" baseline="30000" dirty="0"/>
              <a:t>ème</a:t>
            </a:r>
            <a:r>
              <a:rPr lang="fr-CH" dirty="0"/>
              <a:t> semaine pour les contrôles continus</a:t>
            </a:r>
          </a:p>
          <a:p>
            <a:r>
              <a:rPr lang="fr-CH" dirty="0"/>
              <a:t>L’asynchrone est remplacé par de l’apprentissage autonome </a:t>
            </a:r>
          </a:p>
          <a:p>
            <a:pPr lvl="1"/>
            <a:r>
              <a:rPr lang="fr-CH" dirty="0"/>
              <a:t>Plus de variété pour  les cours en ligne</a:t>
            </a:r>
          </a:p>
          <a:p>
            <a:pPr lvl="1">
              <a:spcBef>
                <a:spcPts val="1200"/>
              </a:spcBef>
            </a:pPr>
            <a:r>
              <a:rPr lang="fr-CH" dirty="0"/>
              <a:t>Les séances en apprentissage autonome sont toujours suivies d’une séance en présentiel</a:t>
            </a:r>
          </a:p>
          <a:p>
            <a:pPr lvl="1">
              <a:spcBef>
                <a:spcPts val="1200"/>
              </a:spcBef>
            </a:pPr>
            <a:r>
              <a:rPr lang="fr-CH" dirty="0"/>
              <a:t>Il apparaît clairement que l’apprentissage autonome doit être introduit progressivement dans le cursus</a:t>
            </a:r>
          </a:p>
          <a:p>
            <a:pPr lvl="1">
              <a:spcBef>
                <a:spcPts val="1200"/>
              </a:spcBef>
            </a:pPr>
            <a:r>
              <a:rPr lang="fr-CH" dirty="0"/>
              <a:t>Certains cours se prêtent mieux à l’apprentissage autonome que d’autres</a:t>
            </a:r>
          </a:p>
          <a:p>
            <a:pPr lvl="1">
              <a:spcBef>
                <a:spcPts val="1200"/>
              </a:spcBef>
            </a:pPr>
            <a:endParaRPr lang="fr-CH" dirty="0"/>
          </a:p>
          <a:p>
            <a:endParaRPr lang="fr-CH" dirty="0"/>
          </a:p>
          <a:p>
            <a:endParaRPr lang="fr-CH" dirty="0"/>
          </a:p>
        </p:txBody>
      </p:sp>
    </p:spTree>
    <p:extLst>
      <p:ext uri="{BB962C8B-B14F-4D97-AF65-F5344CB8AC3E}">
        <p14:creationId xmlns:p14="http://schemas.microsoft.com/office/powerpoint/2010/main" val="211395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1D228-D8EF-41DB-9A9B-A0789DF28C37}"/>
              </a:ext>
            </a:extLst>
          </p:cNvPr>
          <p:cNvSpPr>
            <a:spLocks noGrp="1"/>
          </p:cNvSpPr>
          <p:nvPr>
            <p:ph type="title"/>
          </p:nvPr>
        </p:nvSpPr>
        <p:spPr>
          <a:xfrm>
            <a:off x="838200" y="277443"/>
            <a:ext cx="8912551" cy="1325563"/>
          </a:xfrm>
        </p:spPr>
        <p:txBody>
          <a:bodyPr>
            <a:normAutofit/>
          </a:bodyPr>
          <a:lstStyle/>
          <a:p>
            <a:r>
              <a:rPr lang="fr-FR" sz="3600" dirty="0"/>
              <a:t>Résultats des évaluations quantitatives scientifiques </a:t>
            </a:r>
          </a:p>
        </p:txBody>
      </p:sp>
      <p:sp>
        <p:nvSpPr>
          <p:cNvPr id="3" name="Espace réservé du contenu 2">
            <a:extLst>
              <a:ext uri="{FF2B5EF4-FFF2-40B4-BE49-F238E27FC236}">
                <a16:creationId xmlns:a16="http://schemas.microsoft.com/office/drawing/2014/main" id="{E67C40B7-B6DB-4801-AF21-7E6219AF90A4}"/>
              </a:ext>
            </a:extLst>
          </p:cNvPr>
          <p:cNvSpPr>
            <a:spLocks noGrp="1"/>
          </p:cNvSpPr>
          <p:nvPr>
            <p:ph idx="1"/>
          </p:nvPr>
        </p:nvSpPr>
        <p:spPr>
          <a:xfrm>
            <a:off x="838200" y="1690688"/>
            <a:ext cx="10515600" cy="4127306"/>
          </a:xfrm>
        </p:spPr>
        <p:txBody>
          <a:bodyPr>
            <a:normAutofit fontScale="77500" lnSpcReduction="20000"/>
          </a:bodyPr>
          <a:lstStyle/>
          <a:p>
            <a:r>
              <a:rPr lang="fr-CH" dirty="0"/>
              <a:t>84% environ jugent que le dispositif permet une meilleure conciliation avec le temps de travail et un gain d’efficacité/de temps</a:t>
            </a:r>
          </a:p>
          <a:p>
            <a:r>
              <a:rPr lang="fr-CH" dirty="0"/>
              <a:t>Les étudiants sont demandeurs</a:t>
            </a:r>
          </a:p>
          <a:p>
            <a:r>
              <a:rPr lang="fr-FR" dirty="0"/>
              <a:t>Automne 2022 :</a:t>
            </a:r>
          </a:p>
          <a:p>
            <a:pPr lvl="1"/>
            <a:r>
              <a:rPr lang="fr-CH" dirty="0"/>
              <a:t>23% aimeraient moins de cours en ligne synchrone (par rapp. au présentiel)</a:t>
            </a:r>
          </a:p>
          <a:p>
            <a:pPr lvl="2"/>
            <a:r>
              <a:rPr lang="fr-CH" dirty="0"/>
              <a:t>Plus de cours en présentiel demandés pour les cours plus techniques</a:t>
            </a:r>
          </a:p>
          <a:p>
            <a:pPr lvl="1"/>
            <a:r>
              <a:rPr lang="fr-CH" dirty="0"/>
              <a:t>59% aimeraient moins de cours asynchrone (par rapp. au synchrone)</a:t>
            </a:r>
          </a:p>
          <a:p>
            <a:pPr lvl="2"/>
            <a:r>
              <a:rPr lang="fr-CH" dirty="0"/>
              <a:t>Notamment pour les branches plus techniques</a:t>
            </a:r>
          </a:p>
          <a:p>
            <a:r>
              <a:rPr lang="fr-FR" dirty="0"/>
              <a:t>Printemps 2023:</a:t>
            </a:r>
          </a:p>
          <a:p>
            <a:pPr lvl="1"/>
            <a:r>
              <a:rPr lang="fr-CH" dirty="0"/>
              <a:t>50% souhaiteraient moins de cours en présentiel (et plus en ligne)</a:t>
            </a:r>
          </a:p>
          <a:p>
            <a:pPr lvl="1"/>
            <a:r>
              <a:rPr lang="fr-CH" dirty="0"/>
              <a:t>29% souhaiteraient plus de cours en asynchrone (50% sont satisfaits de la répartition entre synchrone et asynchrone)</a:t>
            </a:r>
          </a:p>
          <a:p>
            <a:pPr lvl="2"/>
            <a:r>
              <a:rPr lang="fr-CH" dirty="0"/>
              <a:t>Plus de présentiel est demandé pour les branches plus techniques</a:t>
            </a:r>
          </a:p>
          <a:p>
            <a:pPr lvl="2"/>
            <a:r>
              <a:rPr lang="fr-CH" dirty="0"/>
              <a:t>Pour certaines matières moins techniques, davantage de cours en ligne en direct (par rapport au présentiel) pourrait convenir</a:t>
            </a:r>
          </a:p>
          <a:p>
            <a:endParaRPr lang="fr-FR" dirty="0"/>
          </a:p>
        </p:txBody>
      </p:sp>
      <p:sp>
        <p:nvSpPr>
          <p:cNvPr id="4" name="Espace réservé du numéro de diapositive 3">
            <a:extLst>
              <a:ext uri="{FF2B5EF4-FFF2-40B4-BE49-F238E27FC236}">
                <a16:creationId xmlns:a16="http://schemas.microsoft.com/office/drawing/2014/main" id="{459093DF-02D2-4B8E-A0BD-3C0D6576BB65}"/>
              </a:ext>
            </a:extLst>
          </p:cNvPr>
          <p:cNvSpPr>
            <a:spLocks noGrp="1"/>
          </p:cNvSpPr>
          <p:nvPr>
            <p:ph type="sldNum" sz="quarter" idx="12"/>
          </p:nvPr>
        </p:nvSpPr>
        <p:spPr/>
        <p:txBody>
          <a:bodyPr/>
          <a:lstStyle/>
          <a:p>
            <a:fld id="{D43150CF-46F0-4FEE-9B38-FA518C85AC0E}" type="slidenum">
              <a:rPr lang="fr-CH" smtClean="0"/>
              <a:t>9</a:t>
            </a:fld>
            <a:endParaRPr lang="fr-CH"/>
          </a:p>
        </p:txBody>
      </p:sp>
      <p:sp>
        <p:nvSpPr>
          <p:cNvPr id="5" name="Espace réservé du pied de page 4">
            <a:extLst>
              <a:ext uri="{FF2B5EF4-FFF2-40B4-BE49-F238E27FC236}">
                <a16:creationId xmlns:a16="http://schemas.microsoft.com/office/drawing/2014/main" id="{B3C76E2F-708A-460A-B9D0-1E900397D216}"/>
              </a:ext>
            </a:extLst>
          </p:cNvPr>
          <p:cNvSpPr>
            <a:spLocks noGrp="1"/>
          </p:cNvSpPr>
          <p:nvPr>
            <p:ph type="ftr" sz="quarter" idx="11"/>
          </p:nvPr>
        </p:nvSpPr>
        <p:spPr/>
        <p:txBody>
          <a:bodyPr/>
          <a:lstStyle/>
          <a:p>
            <a:endParaRPr lang="fr-CH" dirty="0"/>
          </a:p>
        </p:txBody>
      </p:sp>
      <p:sp>
        <p:nvSpPr>
          <p:cNvPr id="6" name="ZoneTexte 5">
            <a:extLst>
              <a:ext uri="{FF2B5EF4-FFF2-40B4-BE49-F238E27FC236}">
                <a16:creationId xmlns:a16="http://schemas.microsoft.com/office/drawing/2014/main" id="{907AF3B9-0AC0-482A-8D75-D57F1606ABE0}"/>
              </a:ext>
            </a:extLst>
          </p:cNvPr>
          <p:cNvSpPr txBox="1"/>
          <p:nvPr/>
        </p:nvSpPr>
        <p:spPr>
          <a:xfrm>
            <a:off x="6212264" y="5817994"/>
            <a:ext cx="5141536" cy="338554"/>
          </a:xfrm>
          <a:prstGeom prst="rect">
            <a:avLst/>
          </a:prstGeom>
          <a:noFill/>
        </p:spPr>
        <p:txBody>
          <a:bodyPr wrap="square" rtlCol="0">
            <a:spAutoFit/>
          </a:bodyPr>
          <a:lstStyle/>
          <a:p>
            <a:r>
              <a:rPr lang="fr-FR" sz="1600" dirty="0"/>
              <a:t>Sources: sondages de l’observatoire de la formation</a:t>
            </a:r>
          </a:p>
        </p:txBody>
      </p:sp>
    </p:spTree>
    <p:extLst>
      <p:ext uri="{BB962C8B-B14F-4D97-AF65-F5344CB8AC3E}">
        <p14:creationId xmlns:p14="http://schemas.microsoft.com/office/powerpoint/2010/main" val="41122668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1977456AA2C442AC00F036ABBB7579" ma:contentTypeVersion="2" ma:contentTypeDescription="Crée un document." ma:contentTypeScope="" ma:versionID="82b5acc9e71b8ce37344b8311898b29d">
  <xsd:schema xmlns:xsd="http://www.w3.org/2001/XMLSchema" xmlns:xs="http://www.w3.org/2001/XMLSchema" xmlns:p="http://schemas.microsoft.com/office/2006/metadata/properties" xmlns:ns2="167ddac9-0cf1-4316-a611-820b20a853d8" targetNamespace="http://schemas.microsoft.com/office/2006/metadata/properties" ma:root="true" ma:fieldsID="8b84fd14ac8d9167c926314f65252198" ns2:_="">
    <xsd:import namespace="167ddac9-0cf1-4316-a611-820b20a853d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ddac9-0cf1-4316-a611-820b20a85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F26BF7-E740-4DDB-9BA0-5364F4DB3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7ddac9-0cf1-4316-a611-820b20a853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409ABF-3C9D-4D36-9A19-A74739901B4F}">
  <ds:schemaRefs>
    <ds:schemaRef ds:uri="http://schemas.microsoft.com/sharepoint/v3/contenttype/forms"/>
  </ds:schemaRefs>
</ds:datastoreItem>
</file>

<file path=customXml/itemProps3.xml><?xml version="1.0" encoding="utf-8"?>
<ds:datastoreItem xmlns:ds="http://schemas.openxmlformats.org/officeDocument/2006/customXml" ds:itemID="{4F9BFD85-A0AA-4115-9ABF-1896864FC7B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67ddac9-0cf1-4316-a611-820b20a853d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1708</Words>
  <Application>Microsoft Office PowerPoint</Application>
  <PresentationFormat>Grand écran</PresentationFormat>
  <Paragraphs>198</Paragraphs>
  <Slides>14</Slides>
  <Notes>11</Notes>
  <HiddenSlides>3</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Wingdings</vt:lpstr>
      <vt:lpstr>Thème Office</vt:lpstr>
      <vt:lpstr>Innover en flexibilisant le bachelor En emploi de la filière EE</vt:lpstr>
      <vt:lpstr>Equipe:</vt:lpstr>
      <vt:lpstr>Equipe</vt:lpstr>
      <vt:lpstr>Contexte </vt:lpstr>
      <vt:lpstr>Intention du projet</vt:lpstr>
      <vt:lpstr>Flex: une approche design science research pour un dispositif en évolution</vt:lpstr>
      <vt:lpstr>Dispositif Flex – année 2022-2023</vt:lpstr>
      <vt:lpstr>A noter que ….</vt:lpstr>
      <vt:lpstr>Résultats des évaluations quantitatives scientifiques </vt:lpstr>
      <vt:lpstr>Dispositif Flex – semestre d’automne 2023 Reconduction du dispositif, mais…</vt:lpstr>
      <vt:lpstr>… avec quelques distinctions</vt:lpstr>
      <vt:lpstr>Enseignements</vt:lpstr>
      <vt:lpstr>Consommations des ressources</vt:lpstr>
      <vt:lpstr>Adaptations futures</vt:lpstr>
    </vt:vector>
  </TitlesOfParts>
  <Company>Haute école de gestion de Genève // HES-SO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Fähndrich Jenny (HES)</dc:creator>
  <cp:lastModifiedBy>Emad Sabine (HES)</cp:lastModifiedBy>
  <cp:revision>130</cp:revision>
  <dcterms:created xsi:type="dcterms:W3CDTF">2021-09-13T08:54:04Z</dcterms:created>
  <dcterms:modified xsi:type="dcterms:W3CDTF">2023-10-17T14:18:07Z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0x0101004D1977456AA2C442AC00F036ABBB7579</vt:lpwstr>
  </property>
</Properties>
</file>